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FF9300"/>
    <a:srgbClr val="00E501"/>
    <a:srgbClr val="00D60C"/>
    <a:srgbClr val="FF7E79"/>
    <a:srgbClr val="0432FF"/>
    <a:srgbClr val="8000FF"/>
    <a:srgbClr val="CB7BF1"/>
    <a:srgbClr val="FF0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/>
    <p:restoredTop sz="80864" autoAdjust="0"/>
  </p:normalViewPr>
  <p:slideViewPr>
    <p:cSldViewPr snapToGrid="0" snapToObjects="1">
      <p:cViewPr varScale="1">
        <p:scale>
          <a:sx n="89" d="100"/>
          <a:sy n="89" d="100"/>
        </p:scale>
        <p:origin x="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15B11-B62E-8E40-BF37-6CCBDEE21685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59B6-B3C5-9546-90A8-DAABAC2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animation of the Electron Cloud model and how it differs</a:t>
            </a:r>
            <a:r>
              <a:rPr lang="en-US" baseline="0" dirty="0"/>
              <a:t> from the Bohr Model: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=FMlZq9NG_lo </a:t>
            </a:r>
          </a:p>
          <a:p>
            <a:endParaRPr lang="en-US" baseline="0" dirty="0"/>
          </a:p>
          <a:p>
            <a:r>
              <a:rPr lang="en-US" baseline="0" dirty="0"/>
              <a:t>(he talks really slowly though so I would leave on mute and narrate myself)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59B6-B3C5-9546-90A8-DAABAC2DE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36BF-D662-F746-8CD5-6B716F201AF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9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135397"/>
            <a:ext cx="8922328" cy="744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The Periodic Table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2282BC-F3AB-594D-B534-87D8C520B0B4}"/>
              </a:ext>
            </a:extLst>
          </p:cNvPr>
          <p:cNvSpPr txBox="1">
            <a:spLocks/>
          </p:cNvSpPr>
          <p:nvPr/>
        </p:nvSpPr>
        <p:spPr>
          <a:xfrm>
            <a:off x="229317" y="932156"/>
            <a:ext cx="8711804" cy="146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In this unit we will be learning about the elements on the periodic table.  In order to do this, it is essential we understand atomic structure first.</a:t>
            </a:r>
          </a:p>
        </p:txBody>
      </p:sp>
    </p:spTree>
    <p:extLst>
      <p:ext uri="{BB962C8B-B14F-4D97-AF65-F5344CB8AC3E}">
        <p14:creationId xmlns:p14="http://schemas.microsoft.com/office/powerpoint/2010/main" val="21111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135397"/>
            <a:ext cx="8922328" cy="744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The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2534-5119-304B-B2BD-FA4EF6652A0E}"/>
              </a:ext>
            </a:extLst>
          </p:cNvPr>
          <p:cNvSpPr txBox="1">
            <a:spLocks/>
          </p:cNvSpPr>
          <p:nvPr/>
        </p:nvSpPr>
        <p:spPr>
          <a:xfrm>
            <a:off x="229317" y="1108567"/>
            <a:ext cx="4392295" cy="5453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9300"/>
                </a:solidFill>
                <a:latin typeface="Arial"/>
                <a:cs typeface="Arial"/>
              </a:rPr>
              <a:t>Atom</a:t>
            </a:r>
            <a:r>
              <a:rPr lang="en-US" dirty="0">
                <a:latin typeface="Arial"/>
                <a:cs typeface="Arial"/>
              </a:rPr>
              <a:t>: the smallest particle of an element that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still has the properties of that element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b="1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i="1" dirty="0">
                <a:latin typeface="Arial"/>
                <a:cs typeface="Arial"/>
              </a:rPr>
              <a:t>Remember: An element is the simplest form of matter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Ex. Water (H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O) is made of 2 atoms of the element hydrogen (H) and 1 atom of the element oxygen (O)</a:t>
            </a:r>
          </a:p>
        </p:txBody>
      </p:sp>
    </p:spTree>
    <p:extLst>
      <p:ext uri="{BB962C8B-B14F-4D97-AF65-F5344CB8AC3E}">
        <p14:creationId xmlns:p14="http://schemas.microsoft.com/office/powerpoint/2010/main" val="39899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135397"/>
            <a:ext cx="8922328" cy="1513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The Discovery of Atomic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C3DF-6F99-6948-97D1-E00AEABA7E55}"/>
              </a:ext>
            </a:extLst>
          </p:cNvPr>
          <p:cNvSpPr txBox="1">
            <a:spLocks/>
          </p:cNvSpPr>
          <p:nvPr/>
        </p:nvSpPr>
        <p:spPr>
          <a:xfrm>
            <a:off x="229317" y="1587704"/>
            <a:ext cx="8572913" cy="5115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400 BC</a:t>
            </a:r>
            <a:r>
              <a:rPr lang="en-US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Democritus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First to name the atom</a:t>
            </a:r>
          </a:p>
          <a:p>
            <a:pPr lvl="2"/>
            <a:r>
              <a:rPr lang="en-US" i="1" dirty="0" err="1">
                <a:latin typeface="Arial"/>
                <a:cs typeface="Arial"/>
              </a:rPr>
              <a:t>Atomus</a:t>
            </a:r>
            <a:r>
              <a:rPr lang="en-US" i="1" dirty="0">
                <a:latin typeface="Arial"/>
                <a:cs typeface="Arial"/>
              </a:rPr>
              <a:t> means indivisible in Greek and he thought there was nothing smaller than an atom.</a:t>
            </a:r>
          </a:p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1803</a:t>
            </a:r>
            <a:r>
              <a:rPr lang="en-US" b="1" dirty="0">
                <a:latin typeface="Arial"/>
                <a:cs typeface="Arial"/>
              </a:rPr>
              <a:t> 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John Dalton’s Solid Sphere model</a:t>
            </a:r>
          </a:p>
          <a:p>
            <a:pPr lvl="1"/>
            <a:r>
              <a:rPr lang="en-US" dirty="0">
                <a:latin typeface="Arial"/>
                <a:cs typeface="Arial"/>
              </a:rPr>
              <a:t>Atom is a solid sphere that can’t get any smaller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Elements are made of atoms that all have the same mass and compounds are atoms of different elements combined.</a:t>
            </a:r>
          </a:p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1869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Dmitri Mendeleev 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Developed the first periodic table of elements, organized by atomic mass</a:t>
            </a:r>
          </a:p>
        </p:txBody>
      </p:sp>
    </p:spTree>
    <p:extLst>
      <p:ext uri="{BB962C8B-B14F-4D97-AF65-F5344CB8AC3E}">
        <p14:creationId xmlns:p14="http://schemas.microsoft.com/office/powerpoint/2010/main" val="2472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135397"/>
            <a:ext cx="8922328" cy="1513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The Discovery of Atomic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7FA5-3F69-3342-AB49-6D7AA6DAC9DF}"/>
              </a:ext>
            </a:extLst>
          </p:cNvPr>
          <p:cNvSpPr txBox="1">
            <a:spLocks/>
          </p:cNvSpPr>
          <p:nvPr/>
        </p:nvSpPr>
        <p:spPr>
          <a:xfrm>
            <a:off x="229315" y="1587704"/>
            <a:ext cx="6491425" cy="5270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1904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JJ Thomson </a:t>
            </a:r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Plum Pudding Model</a:t>
            </a:r>
          </a:p>
          <a:p>
            <a:pPr lvl="1"/>
            <a:r>
              <a:rPr lang="en-US" dirty="0">
                <a:latin typeface="Arial"/>
                <a:cs typeface="Arial"/>
              </a:rPr>
              <a:t>The atom is divisible</a:t>
            </a:r>
          </a:p>
          <a:p>
            <a:pPr lvl="1"/>
            <a:r>
              <a:rPr lang="en-US" dirty="0">
                <a:latin typeface="Arial"/>
                <a:cs typeface="Arial"/>
              </a:rPr>
              <a:t>It is a positively charged sphere with negative particles embedded throughout</a:t>
            </a:r>
          </a:p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1911</a:t>
            </a:r>
            <a:r>
              <a:rPr lang="en-US" b="1" dirty="0">
                <a:latin typeface="Arial"/>
                <a:cs typeface="Arial"/>
              </a:rPr>
              <a:t> 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Ernest Rutherford </a:t>
            </a:r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Nuclear Model</a:t>
            </a:r>
          </a:p>
          <a:p>
            <a:pPr lvl="1"/>
            <a:r>
              <a:rPr lang="en-US" dirty="0">
                <a:latin typeface="Arial"/>
                <a:cs typeface="Arial"/>
              </a:rPr>
              <a:t>Gold foil experiment</a:t>
            </a:r>
          </a:p>
          <a:p>
            <a:pPr lvl="1"/>
            <a:r>
              <a:rPr lang="en-US" dirty="0">
                <a:latin typeface="Arial"/>
                <a:cs typeface="Arial"/>
              </a:rPr>
              <a:t>The mass of the atom and its positively charged particles were in the nucleus, with low mass negatively charged particles surrounding it.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F8B6A4-85B4-AA44-B3A5-7C8244F3D311}"/>
              </a:ext>
            </a:extLst>
          </p:cNvPr>
          <p:cNvSpPr/>
          <p:nvPr/>
        </p:nvSpPr>
        <p:spPr>
          <a:xfrm>
            <a:off x="6985337" y="1817039"/>
            <a:ext cx="1887452" cy="1869963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E57ABB-FDE7-8D4F-964B-B81A5B686188}"/>
              </a:ext>
            </a:extLst>
          </p:cNvPr>
          <p:cNvSpPr/>
          <p:nvPr/>
        </p:nvSpPr>
        <p:spPr>
          <a:xfrm>
            <a:off x="7496889" y="2135420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5E9C03-E206-0944-B56B-ECA6CB04D524}"/>
              </a:ext>
            </a:extLst>
          </p:cNvPr>
          <p:cNvSpPr/>
          <p:nvPr/>
        </p:nvSpPr>
        <p:spPr>
          <a:xfrm>
            <a:off x="8284380" y="2048054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8AE3D-8D18-4749-BED5-A9919780E56E}"/>
              </a:ext>
            </a:extLst>
          </p:cNvPr>
          <p:cNvSpPr/>
          <p:nvPr/>
        </p:nvSpPr>
        <p:spPr>
          <a:xfrm>
            <a:off x="7584784" y="2673090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77C39-103D-CF4A-A069-DBC2E799ACBC}"/>
              </a:ext>
            </a:extLst>
          </p:cNvPr>
          <p:cNvSpPr/>
          <p:nvPr/>
        </p:nvSpPr>
        <p:spPr>
          <a:xfrm>
            <a:off x="7111407" y="2455751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7AA669-4D14-2041-BF4A-8581FC2802C9}"/>
              </a:ext>
            </a:extLst>
          </p:cNvPr>
          <p:cNvSpPr/>
          <p:nvPr/>
        </p:nvSpPr>
        <p:spPr>
          <a:xfrm>
            <a:off x="7418008" y="3156151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DB8933-5279-2D4D-A7F4-7A40DEF6E489}"/>
              </a:ext>
            </a:extLst>
          </p:cNvPr>
          <p:cNvSpPr/>
          <p:nvPr/>
        </p:nvSpPr>
        <p:spPr>
          <a:xfrm>
            <a:off x="8088569" y="3404333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F43AF9-6AF9-9645-B714-EC38BD35161B}"/>
              </a:ext>
            </a:extLst>
          </p:cNvPr>
          <p:cNvSpPr/>
          <p:nvPr/>
        </p:nvSpPr>
        <p:spPr>
          <a:xfrm>
            <a:off x="7982403" y="2403901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2A3B9A-2ECE-2148-959B-2F7C3FC4A098}"/>
              </a:ext>
            </a:extLst>
          </p:cNvPr>
          <p:cNvSpPr/>
          <p:nvPr/>
        </p:nvSpPr>
        <p:spPr>
          <a:xfrm>
            <a:off x="8552407" y="2959942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B72FB9-CF1B-604F-8484-0B866E4FD099}"/>
              </a:ext>
            </a:extLst>
          </p:cNvPr>
          <p:cNvSpPr/>
          <p:nvPr/>
        </p:nvSpPr>
        <p:spPr>
          <a:xfrm>
            <a:off x="7856615" y="2908507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F66A6-EE5E-0845-ADAA-9F553D82583B}"/>
              </a:ext>
            </a:extLst>
          </p:cNvPr>
          <p:cNvSpPr/>
          <p:nvPr/>
        </p:nvSpPr>
        <p:spPr>
          <a:xfrm>
            <a:off x="8247918" y="2718881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426929-3FAC-7747-9AC4-A38B538BE7E7}"/>
              </a:ext>
            </a:extLst>
          </p:cNvPr>
          <p:cNvSpPr/>
          <p:nvPr/>
        </p:nvSpPr>
        <p:spPr>
          <a:xfrm>
            <a:off x="6985337" y="4076145"/>
            <a:ext cx="1887452" cy="1869963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E1566C-D37D-AB45-906C-90543296C8B7}"/>
              </a:ext>
            </a:extLst>
          </p:cNvPr>
          <p:cNvSpPr/>
          <p:nvPr/>
        </p:nvSpPr>
        <p:spPr>
          <a:xfrm>
            <a:off x="7376254" y="4407427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98C07D-2798-EE46-A6F1-78A08CFE4C3D}"/>
              </a:ext>
            </a:extLst>
          </p:cNvPr>
          <p:cNvSpPr/>
          <p:nvPr/>
        </p:nvSpPr>
        <p:spPr>
          <a:xfrm>
            <a:off x="8247918" y="4307160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14FA26-4981-784D-9BE8-903206E31F7A}"/>
              </a:ext>
            </a:extLst>
          </p:cNvPr>
          <p:cNvSpPr/>
          <p:nvPr/>
        </p:nvSpPr>
        <p:spPr>
          <a:xfrm>
            <a:off x="7809877" y="4232695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D28E31-988C-6343-8E65-3BA1E9C11E0E}"/>
              </a:ext>
            </a:extLst>
          </p:cNvPr>
          <p:cNvSpPr/>
          <p:nvPr/>
        </p:nvSpPr>
        <p:spPr>
          <a:xfrm>
            <a:off x="7115026" y="4887373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FC41C5-765C-0E4C-8B42-B75B11509250}"/>
              </a:ext>
            </a:extLst>
          </p:cNvPr>
          <p:cNvSpPr/>
          <p:nvPr/>
        </p:nvSpPr>
        <p:spPr>
          <a:xfrm>
            <a:off x="7303052" y="5429711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66F9EE-D836-AA4C-8423-45B8C2B728D6}"/>
              </a:ext>
            </a:extLst>
          </p:cNvPr>
          <p:cNvSpPr/>
          <p:nvPr/>
        </p:nvSpPr>
        <p:spPr>
          <a:xfrm>
            <a:off x="7809877" y="5604443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17AE6D-C54D-D040-9D2F-FB3C7DCADFBE}"/>
              </a:ext>
            </a:extLst>
          </p:cNvPr>
          <p:cNvSpPr/>
          <p:nvPr/>
        </p:nvSpPr>
        <p:spPr>
          <a:xfrm>
            <a:off x="8481848" y="4680153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31AB31-2E93-F445-B55B-9EA61DCC651C}"/>
              </a:ext>
            </a:extLst>
          </p:cNvPr>
          <p:cNvSpPr/>
          <p:nvPr/>
        </p:nvSpPr>
        <p:spPr>
          <a:xfrm>
            <a:off x="8552407" y="5152212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DA84E9-B42B-DF49-BCB8-202ECC1B6A8E}"/>
              </a:ext>
            </a:extLst>
          </p:cNvPr>
          <p:cNvSpPr/>
          <p:nvPr/>
        </p:nvSpPr>
        <p:spPr>
          <a:xfrm>
            <a:off x="7715497" y="4767519"/>
            <a:ext cx="408024" cy="455360"/>
          </a:xfrm>
          <a:prstGeom prst="ellips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C957DF-9435-F44D-A179-CF248750C274}"/>
              </a:ext>
            </a:extLst>
          </p:cNvPr>
          <p:cNvSpPr/>
          <p:nvPr/>
        </p:nvSpPr>
        <p:spPr>
          <a:xfrm>
            <a:off x="8284380" y="5517077"/>
            <a:ext cx="141118" cy="17473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14713A-DEEA-F34B-BF1B-B81AFD3B7A4A}"/>
              </a:ext>
            </a:extLst>
          </p:cNvPr>
          <p:cNvCxnSpPr/>
          <p:nvPr/>
        </p:nvCxnSpPr>
        <p:spPr>
          <a:xfrm>
            <a:off x="6285632" y="2354976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22E1B-D214-5046-AFA1-D814C04836A0}"/>
              </a:ext>
            </a:extLst>
          </p:cNvPr>
          <p:cNvCxnSpPr/>
          <p:nvPr/>
        </p:nvCxnSpPr>
        <p:spPr>
          <a:xfrm>
            <a:off x="6285632" y="2640467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00CC8E-3516-1641-952D-16F20922E7B0}"/>
              </a:ext>
            </a:extLst>
          </p:cNvPr>
          <p:cNvCxnSpPr/>
          <p:nvPr/>
        </p:nvCxnSpPr>
        <p:spPr>
          <a:xfrm>
            <a:off x="6285632" y="2893106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A3BA21-65A3-A84C-98C3-FE5B415C84F4}"/>
              </a:ext>
            </a:extLst>
          </p:cNvPr>
          <p:cNvCxnSpPr/>
          <p:nvPr/>
        </p:nvCxnSpPr>
        <p:spPr>
          <a:xfrm>
            <a:off x="6285632" y="3138104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46E4C6-2F2E-8E48-8C86-66EA649998CB}"/>
              </a:ext>
            </a:extLst>
          </p:cNvPr>
          <p:cNvCxnSpPr/>
          <p:nvPr/>
        </p:nvCxnSpPr>
        <p:spPr>
          <a:xfrm>
            <a:off x="6285632" y="3375337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AE0619-FCAA-DB43-9663-D879479B9764}"/>
              </a:ext>
            </a:extLst>
          </p:cNvPr>
          <p:cNvCxnSpPr/>
          <p:nvPr/>
        </p:nvCxnSpPr>
        <p:spPr>
          <a:xfrm>
            <a:off x="6285632" y="4407427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66DE2F-1D12-C148-896B-F3DDA2948D35}"/>
              </a:ext>
            </a:extLst>
          </p:cNvPr>
          <p:cNvCxnSpPr/>
          <p:nvPr/>
        </p:nvCxnSpPr>
        <p:spPr>
          <a:xfrm>
            <a:off x="6285632" y="4666022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F4F865-8921-F54C-90A9-D2615B05B49F}"/>
              </a:ext>
            </a:extLst>
          </p:cNvPr>
          <p:cNvCxnSpPr/>
          <p:nvPr/>
        </p:nvCxnSpPr>
        <p:spPr>
          <a:xfrm flipH="1" flipV="1">
            <a:off x="6808392" y="3868465"/>
            <a:ext cx="829615" cy="1063025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1784DB-E9DC-D545-80C6-394B4F7DEB51}"/>
              </a:ext>
            </a:extLst>
          </p:cNvPr>
          <p:cNvCxnSpPr/>
          <p:nvPr/>
        </p:nvCxnSpPr>
        <p:spPr>
          <a:xfrm>
            <a:off x="6285295" y="4931490"/>
            <a:ext cx="1352712" cy="0"/>
          </a:xfrm>
          <a:prstGeom prst="line">
            <a:avLst/>
          </a:prstGeom>
          <a:ln w="38100" cmpd="sng">
            <a:solidFill>
              <a:srgbClr val="66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520906-6092-AB41-95EC-C895A3FA5133}"/>
              </a:ext>
            </a:extLst>
          </p:cNvPr>
          <p:cNvCxnSpPr/>
          <p:nvPr/>
        </p:nvCxnSpPr>
        <p:spPr>
          <a:xfrm>
            <a:off x="6285295" y="5222879"/>
            <a:ext cx="1352712" cy="0"/>
          </a:xfrm>
          <a:prstGeom prst="line">
            <a:avLst/>
          </a:prstGeom>
          <a:ln w="38100" cmpd="sng">
            <a:solidFill>
              <a:srgbClr val="66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CFD1EF-CDA9-4944-8309-76BEF735D259}"/>
              </a:ext>
            </a:extLst>
          </p:cNvPr>
          <p:cNvCxnSpPr/>
          <p:nvPr/>
        </p:nvCxnSpPr>
        <p:spPr>
          <a:xfrm>
            <a:off x="7632011" y="5222879"/>
            <a:ext cx="1456912" cy="206832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BD49E4C-D6CE-D84C-9149-7C9C7CBCB7EB}"/>
              </a:ext>
            </a:extLst>
          </p:cNvPr>
          <p:cNvCxnSpPr/>
          <p:nvPr/>
        </p:nvCxnSpPr>
        <p:spPr>
          <a:xfrm>
            <a:off x="6285295" y="5517077"/>
            <a:ext cx="2803628" cy="0"/>
          </a:xfrm>
          <a:prstGeom prst="straightConnector1">
            <a:avLst/>
          </a:prstGeom>
          <a:ln w="38100" cmpd="sng">
            <a:solidFill>
              <a:srgbClr val="66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135397"/>
            <a:ext cx="8922328" cy="1513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The Discovery of Atomic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FD1E7-5B9F-D049-A38D-459C875226DA}"/>
              </a:ext>
            </a:extLst>
          </p:cNvPr>
          <p:cNvSpPr txBox="1">
            <a:spLocks/>
          </p:cNvSpPr>
          <p:nvPr/>
        </p:nvSpPr>
        <p:spPr>
          <a:xfrm>
            <a:off x="110836" y="1559128"/>
            <a:ext cx="6537988" cy="5270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1913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Henry Moseley </a:t>
            </a:r>
          </a:p>
          <a:p>
            <a:pPr lvl="1"/>
            <a:r>
              <a:rPr lang="en-US" dirty="0">
                <a:latin typeface="Arial"/>
                <a:cs typeface="Arial"/>
              </a:rPr>
              <a:t>Discovered the number of protons is unique to each element (atomic number) and arranged the Periodic Table this way</a:t>
            </a:r>
          </a:p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1913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b="1" dirty="0" err="1">
                <a:solidFill>
                  <a:srgbClr val="7A81FF"/>
                </a:solidFill>
                <a:latin typeface="Arial"/>
                <a:cs typeface="Arial"/>
              </a:rPr>
              <a:t>Niels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 Bohr </a:t>
            </a:r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Bohr Model</a:t>
            </a:r>
          </a:p>
          <a:p>
            <a:pPr lvl="1"/>
            <a:r>
              <a:rPr lang="en-US" dirty="0">
                <a:latin typeface="Arial"/>
                <a:cs typeface="Arial"/>
              </a:rPr>
              <a:t>Electrons are negative particles that travel in fixed orbits around the positively charged nucleus that is made of positive protons and neutral neutrons</a:t>
            </a:r>
            <a:endParaRPr lang="en-US" i="1" dirty="0">
              <a:latin typeface="Arial"/>
              <a:cs typeface="Arial"/>
            </a:endParaRPr>
          </a:p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1926 </a:t>
            </a:r>
            <a:r>
              <a:rPr lang="en-US" b="1" dirty="0">
                <a:latin typeface="Arial"/>
                <a:cs typeface="Arial"/>
              </a:rPr>
              <a:t>–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Schrodinger and Heisenberg </a:t>
            </a:r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Electron Cloud model</a:t>
            </a:r>
          </a:p>
          <a:p>
            <a:pPr lvl="1"/>
            <a:r>
              <a:rPr lang="en-US" dirty="0">
                <a:latin typeface="Arial"/>
                <a:cs typeface="Arial"/>
              </a:rPr>
              <a:t>The nucleus is surrounded by an electron cloud that is divided into shells, but electrons do not travel in fixed orbits</a:t>
            </a:r>
          </a:p>
        </p:txBody>
      </p:sp>
    </p:spTree>
    <p:extLst>
      <p:ext uri="{BB962C8B-B14F-4D97-AF65-F5344CB8AC3E}">
        <p14:creationId xmlns:p14="http://schemas.microsoft.com/office/powerpoint/2010/main" val="17000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90428"/>
            <a:ext cx="8922328" cy="1078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Summary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4200-2533-F94A-8FF4-BC1FE2E07103}"/>
              </a:ext>
            </a:extLst>
          </p:cNvPr>
          <p:cNvSpPr txBox="1">
            <a:spLocks/>
          </p:cNvSpPr>
          <p:nvPr/>
        </p:nvSpPr>
        <p:spPr>
          <a:xfrm>
            <a:off x="229318" y="1090706"/>
            <a:ext cx="8765270" cy="556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Two parts to the atom</a:t>
            </a:r>
            <a:r>
              <a:rPr lang="en-US" b="1" dirty="0">
                <a:latin typeface="Arial"/>
                <a:cs typeface="Arial"/>
              </a:rPr>
              <a:t>: 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Nucleus</a:t>
            </a:r>
          </a:p>
          <a:p>
            <a:pPr lvl="2"/>
            <a:r>
              <a:rPr lang="en-US" dirty="0">
                <a:latin typeface="Arial"/>
                <a:cs typeface="Arial"/>
              </a:rPr>
              <a:t>Dense </a:t>
            </a:r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center</a:t>
            </a:r>
          </a:p>
          <a:p>
            <a:pPr lvl="2"/>
            <a:r>
              <a:rPr lang="en-US" dirty="0">
                <a:latin typeface="Arial"/>
                <a:cs typeface="Arial"/>
              </a:rPr>
              <a:t>Made of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protons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neutrons</a:t>
            </a:r>
          </a:p>
          <a:p>
            <a:pPr lvl="2"/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Positively</a:t>
            </a:r>
            <a:r>
              <a:rPr lang="en-US" dirty="0">
                <a:latin typeface="Arial"/>
                <a:cs typeface="Arial"/>
              </a:rPr>
              <a:t> charged</a:t>
            </a:r>
          </a:p>
          <a:p>
            <a:pPr lvl="2"/>
            <a:r>
              <a:rPr lang="en-US" dirty="0">
                <a:latin typeface="Arial"/>
                <a:cs typeface="Arial"/>
              </a:rPr>
              <a:t>Where the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mass</a:t>
            </a:r>
            <a:r>
              <a:rPr lang="en-US" dirty="0">
                <a:latin typeface="Arial"/>
                <a:cs typeface="Arial"/>
              </a:rPr>
              <a:t> of the atom is located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Electron cloud</a:t>
            </a:r>
          </a:p>
          <a:p>
            <a:pPr lvl="2"/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Space </a:t>
            </a:r>
            <a:r>
              <a:rPr lang="en-US" dirty="0">
                <a:latin typeface="Arial"/>
                <a:cs typeface="Arial"/>
              </a:rPr>
              <a:t>surrounding the nucleus</a:t>
            </a:r>
          </a:p>
          <a:p>
            <a:pPr lvl="2"/>
            <a:r>
              <a:rPr lang="en-US" dirty="0">
                <a:latin typeface="Arial"/>
                <a:cs typeface="Arial"/>
              </a:rPr>
              <a:t>Broken down into regions of space called “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shells</a:t>
            </a:r>
            <a:r>
              <a:rPr lang="en-US" dirty="0">
                <a:latin typeface="Arial"/>
                <a:cs typeface="Arial"/>
              </a:rPr>
              <a:t>” or “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energy levels</a:t>
            </a:r>
            <a:r>
              <a:rPr lang="en-US" dirty="0">
                <a:latin typeface="Arial"/>
                <a:cs typeface="Arial"/>
              </a:rPr>
              <a:t>”</a:t>
            </a:r>
          </a:p>
          <a:p>
            <a:pPr lvl="3"/>
            <a:r>
              <a:rPr lang="en-US" dirty="0">
                <a:latin typeface="Arial"/>
                <a:cs typeface="Arial"/>
              </a:rPr>
              <a:t>Electrons in shells further from the nucleus have the most energy</a:t>
            </a:r>
          </a:p>
          <a:p>
            <a:pPr lvl="3"/>
            <a:r>
              <a:rPr lang="en-US" dirty="0">
                <a:latin typeface="Arial"/>
                <a:cs typeface="Arial"/>
              </a:rPr>
              <a:t>Electrons in the outermost energy level are called </a:t>
            </a:r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valence electrons</a:t>
            </a:r>
          </a:p>
          <a:p>
            <a:pPr lvl="2"/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Negatively charged</a:t>
            </a:r>
          </a:p>
          <a:p>
            <a:pPr lvl="2"/>
            <a:r>
              <a:rPr lang="en-US" dirty="0">
                <a:latin typeface="Arial"/>
                <a:cs typeface="Arial"/>
              </a:rPr>
              <a:t>Where the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volume </a:t>
            </a:r>
            <a:r>
              <a:rPr lang="en-US" dirty="0">
                <a:latin typeface="Arial"/>
                <a:cs typeface="Arial"/>
              </a:rPr>
              <a:t>of the atom is located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8A209-E2AB-2146-BF90-57B11BDE6173}"/>
              </a:ext>
            </a:extLst>
          </p:cNvPr>
          <p:cNvSpPr/>
          <p:nvPr/>
        </p:nvSpPr>
        <p:spPr>
          <a:xfrm>
            <a:off x="8247529" y="3466353"/>
            <a:ext cx="747059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90428"/>
            <a:ext cx="8922328" cy="1078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Subatomic Particles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7F49-BDF3-834B-9C74-1C89FD3F9616}"/>
              </a:ext>
            </a:extLst>
          </p:cNvPr>
          <p:cNvSpPr txBox="1">
            <a:spLocks/>
          </p:cNvSpPr>
          <p:nvPr/>
        </p:nvSpPr>
        <p:spPr>
          <a:xfrm>
            <a:off x="229317" y="932157"/>
            <a:ext cx="8711804" cy="56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latin typeface="Arial"/>
                <a:cs typeface="Arial"/>
              </a:rPr>
              <a:t>Three particles make up an atom.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3118C-D0AE-A44F-A953-1FB62EB0243D}"/>
              </a:ext>
            </a:extLst>
          </p:cNvPr>
          <p:cNvSpPr txBox="1">
            <a:spLocks/>
          </p:cNvSpPr>
          <p:nvPr/>
        </p:nvSpPr>
        <p:spPr>
          <a:xfrm>
            <a:off x="76381" y="1499499"/>
            <a:ext cx="4321737" cy="5358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00B0F0"/>
                </a:solidFill>
                <a:latin typeface="Arial"/>
                <a:cs typeface="Arial"/>
              </a:rPr>
              <a:t>Proton</a:t>
            </a:r>
            <a:r>
              <a:rPr lang="en-US" dirty="0">
                <a:latin typeface="Arial"/>
                <a:cs typeface="Arial"/>
              </a:rPr>
              <a:t>: (</a:t>
            </a:r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p</a:t>
            </a:r>
            <a:r>
              <a:rPr lang="en-US" b="1" baseline="30000" dirty="0">
                <a:solidFill>
                  <a:srgbClr val="00E501"/>
                </a:solidFill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positive</a:t>
            </a:r>
            <a:r>
              <a:rPr lang="en-US" dirty="0">
                <a:latin typeface="Arial"/>
                <a:cs typeface="Arial"/>
              </a:rPr>
              <a:t> particle in the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nucleus</a:t>
            </a:r>
            <a:endParaRPr lang="en-US" dirty="0">
              <a:solidFill>
                <a:srgbClr val="7A81FF"/>
              </a:solidFill>
              <a:latin typeface="Arial"/>
              <a:cs typeface="Arial"/>
            </a:endParaRPr>
          </a:p>
          <a:p>
            <a:r>
              <a:rPr lang="en-US" b="1" u="sng" dirty="0">
                <a:solidFill>
                  <a:srgbClr val="00B0F0"/>
                </a:solidFill>
                <a:latin typeface="Arial"/>
                <a:cs typeface="Arial"/>
              </a:rPr>
              <a:t>Neutron</a:t>
            </a:r>
            <a:r>
              <a:rPr lang="en-US" b="1" dirty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n</a:t>
            </a:r>
            <a:r>
              <a:rPr lang="en-US" b="1" baseline="30000" dirty="0">
                <a:solidFill>
                  <a:srgbClr val="00E501"/>
                </a:solidFill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neutral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particle in the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nucleus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protons</a:t>
            </a:r>
          </a:p>
          <a:p>
            <a:r>
              <a:rPr lang="en-US" b="1" u="sng" dirty="0">
                <a:solidFill>
                  <a:srgbClr val="00B0F0"/>
                </a:solidFill>
                <a:latin typeface="Arial"/>
                <a:cs typeface="Arial"/>
              </a:rPr>
              <a:t>Electron</a:t>
            </a:r>
            <a:r>
              <a:rPr lang="en-US" b="1" dirty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00E501"/>
                </a:solidFill>
                <a:latin typeface="Arial"/>
                <a:cs typeface="Arial"/>
              </a:rPr>
              <a:t>e</a:t>
            </a:r>
            <a:r>
              <a:rPr lang="en-US" b="1" baseline="30000" dirty="0">
                <a:solidFill>
                  <a:srgbClr val="00E501"/>
                </a:solidFill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negative</a:t>
            </a:r>
            <a:r>
              <a:rPr lang="en-US" dirty="0">
                <a:latin typeface="Arial"/>
                <a:cs typeface="Arial"/>
              </a:rPr>
              <a:t> particle outside of the nucleus in the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electron cloud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934B83-DEA9-5A43-BB76-B0D3F0990BCC}"/>
              </a:ext>
            </a:extLst>
          </p:cNvPr>
          <p:cNvCxnSpPr/>
          <p:nvPr/>
        </p:nvCxnSpPr>
        <p:spPr>
          <a:xfrm>
            <a:off x="4268817" y="1781757"/>
            <a:ext cx="2487203" cy="1640628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48050E-9EC8-E247-AAD0-44DB05472A12}"/>
              </a:ext>
            </a:extLst>
          </p:cNvPr>
          <p:cNvCxnSpPr/>
          <p:nvPr/>
        </p:nvCxnSpPr>
        <p:spPr>
          <a:xfrm>
            <a:off x="4268817" y="3316941"/>
            <a:ext cx="2187328" cy="257844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72DB9E-25CC-2C45-8872-6044C43257EF}"/>
              </a:ext>
            </a:extLst>
          </p:cNvPr>
          <p:cNvCxnSpPr/>
          <p:nvPr/>
        </p:nvCxnSpPr>
        <p:spPr>
          <a:xfrm>
            <a:off x="3062941" y="4811059"/>
            <a:ext cx="1646869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36" y="90428"/>
            <a:ext cx="8922328" cy="1078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9300"/>
                </a:solidFill>
                <a:latin typeface="Arial"/>
                <a:cs typeface="Arial"/>
              </a:rPr>
              <a:t>What holds it together?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E65A-1625-3445-8044-D4471F16BA72}"/>
              </a:ext>
            </a:extLst>
          </p:cNvPr>
          <p:cNvSpPr txBox="1">
            <a:spLocks/>
          </p:cNvSpPr>
          <p:nvPr/>
        </p:nvSpPr>
        <p:spPr>
          <a:xfrm>
            <a:off x="229318" y="1090706"/>
            <a:ext cx="8630800" cy="556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Forces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Attractive force </a:t>
            </a:r>
            <a:r>
              <a:rPr lang="en-US" dirty="0">
                <a:latin typeface="Arial"/>
                <a:cs typeface="Arial"/>
              </a:rPr>
              <a:t>between the (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nucleus</a:t>
            </a:r>
            <a:r>
              <a:rPr lang="en-US" dirty="0">
                <a:latin typeface="Arial"/>
                <a:cs typeface="Arial"/>
              </a:rPr>
              <a:t> and (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electron cloud</a:t>
            </a:r>
          </a:p>
          <a:p>
            <a:pPr lvl="2"/>
            <a:r>
              <a:rPr lang="en-US" i="1" dirty="0">
                <a:latin typeface="Arial"/>
                <a:cs typeface="Arial"/>
              </a:rPr>
              <a:t>Remember opposite electrical charges attract</a:t>
            </a:r>
          </a:p>
          <a:p>
            <a:pPr lvl="2"/>
            <a:r>
              <a:rPr lang="en-US" dirty="0">
                <a:latin typeface="Arial"/>
                <a:cs typeface="Arial"/>
              </a:rPr>
              <a:t>This is what holds the atom together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Repulsive force </a:t>
            </a:r>
            <a:r>
              <a:rPr lang="en-US" dirty="0">
                <a:latin typeface="Arial"/>
                <a:cs typeface="Arial"/>
              </a:rPr>
              <a:t>between (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electrons</a:t>
            </a:r>
          </a:p>
          <a:p>
            <a:pPr lvl="2"/>
            <a:r>
              <a:rPr lang="en-US" i="1" dirty="0">
                <a:latin typeface="Arial"/>
                <a:cs typeface="Arial"/>
              </a:rPr>
              <a:t>Electrons want to be as far apart from each other as possible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What gives the electron cloud volume 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Arial"/>
                <a:cs typeface="Arial"/>
              </a:rPr>
              <a:t>Repulsive force </a:t>
            </a:r>
            <a:r>
              <a:rPr lang="en-US" dirty="0">
                <a:latin typeface="Arial"/>
                <a:cs typeface="Arial"/>
              </a:rPr>
              <a:t>between (</a:t>
            </a:r>
            <a:r>
              <a:rPr lang="en-US" b="1" dirty="0">
                <a:solidFill>
                  <a:srgbClr val="FF9300"/>
                </a:solidFill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A81FF"/>
                </a:solidFill>
                <a:latin typeface="Arial"/>
                <a:cs typeface="Arial"/>
              </a:rPr>
              <a:t>protons</a:t>
            </a:r>
          </a:p>
          <a:p>
            <a:pPr lvl="2"/>
            <a:r>
              <a:rPr lang="en-US" i="1" dirty="0">
                <a:latin typeface="Arial"/>
                <a:cs typeface="Arial"/>
              </a:rPr>
              <a:t>Protons want to be as far apart from each other as possible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An insane amount of energy holds the nucleus together because of this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3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44761</TotalTime>
  <Words>585</Words>
  <Application>Microsoft Macintosh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Reactions</dc:title>
  <dc:creator>Rebecca Joyner</dc:creator>
  <cp:lastModifiedBy>Rebecca Joyner</cp:lastModifiedBy>
  <cp:revision>407</cp:revision>
  <dcterms:created xsi:type="dcterms:W3CDTF">2017-04-10T13:29:41Z</dcterms:created>
  <dcterms:modified xsi:type="dcterms:W3CDTF">2020-07-06T19:01:43Z</dcterms:modified>
</cp:coreProperties>
</file>