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5" r:id="rId7"/>
    <p:sldId id="262" r:id="rId8"/>
    <p:sldId id="263" r:id="rId9"/>
    <p:sldId id="264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8000FF"/>
    <a:srgbClr val="00D500"/>
    <a:srgbClr val="00FF00"/>
    <a:srgbClr val="66FF66"/>
    <a:srgbClr val="CCA5FF"/>
    <a:srgbClr val="CC66FF"/>
    <a:srgbClr val="CCFF66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87654" autoAdjust="0"/>
  </p:normalViewPr>
  <p:slideViewPr>
    <p:cSldViewPr snapToGrid="0" snapToObjects="1">
      <p:cViewPr varScale="1">
        <p:scale>
          <a:sx n="97" d="100"/>
          <a:sy n="97" d="100"/>
        </p:scale>
        <p:origin x="165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1130-55E8-1A42-85F7-76F46C394480}" type="datetimeFigureOut">
              <a:rPr lang="en-US" smtClean="0"/>
              <a:t>7/14/21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52A4-14BE-F147-8E11-F5A496E9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them how both atoms have </a:t>
            </a:r>
            <a:r>
              <a:rPr lang="en-US" b="0" dirty="0">
                <a:solidFill>
                  <a:srgbClr val="3366FF"/>
                </a:solidFill>
              </a:rPr>
              <a:t>1 proton</a:t>
            </a:r>
            <a:r>
              <a:rPr lang="en-US" b="0" baseline="0" dirty="0">
                <a:solidFill>
                  <a:srgbClr val="3366FF"/>
                </a:solidFill>
              </a:rPr>
              <a:t> (blue) so the atomic number is the same for both (1)</a:t>
            </a:r>
          </a:p>
          <a:p>
            <a:r>
              <a:rPr lang="en-US" b="0" baseline="0" dirty="0">
                <a:solidFill>
                  <a:srgbClr val="3366FF"/>
                </a:solidFill>
              </a:rPr>
              <a:t>Show them how the top atom has no neutrons (green) so the mass number is just 1 (1 p</a:t>
            </a:r>
            <a:r>
              <a:rPr lang="en-US" b="0" baseline="30000" dirty="0">
                <a:solidFill>
                  <a:srgbClr val="3366FF"/>
                </a:solidFill>
              </a:rPr>
              <a:t>+</a:t>
            </a:r>
            <a:r>
              <a:rPr lang="en-US" b="0" baseline="0" dirty="0">
                <a:solidFill>
                  <a:srgbClr val="3366FF"/>
                </a:solidFill>
              </a:rPr>
              <a:t> + 0 n</a:t>
            </a:r>
            <a:r>
              <a:rPr lang="en-US" b="0" baseline="30000" dirty="0">
                <a:solidFill>
                  <a:srgbClr val="3366FF"/>
                </a:solidFill>
              </a:rPr>
              <a:t>0</a:t>
            </a:r>
            <a:r>
              <a:rPr lang="en-US" b="0" baseline="0" dirty="0">
                <a:solidFill>
                  <a:srgbClr val="3366FF"/>
                </a:solidFill>
              </a:rPr>
              <a:t> = 1)</a:t>
            </a:r>
          </a:p>
          <a:p>
            <a:r>
              <a:rPr lang="en-US" b="0" baseline="0" dirty="0">
                <a:solidFill>
                  <a:srgbClr val="3366FF"/>
                </a:solidFill>
              </a:rPr>
              <a:t>Show them how the bottom atom has 1 neutron (green) so the mass number is 2 (1 p</a:t>
            </a:r>
            <a:r>
              <a:rPr lang="en-US" b="0" baseline="30000" dirty="0">
                <a:solidFill>
                  <a:srgbClr val="3366FF"/>
                </a:solidFill>
              </a:rPr>
              <a:t>+</a:t>
            </a:r>
            <a:r>
              <a:rPr lang="en-US" b="0" baseline="0" dirty="0">
                <a:solidFill>
                  <a:srgbClr val="3366FF"/>
                </a:solidFill>
              </a:rPr>
              <a:t> + 1 n</a:t>
            </a:r>
            <a:r>
              <a:rPr lang="en-US" b="0" baseline="30000" dirty="0">
                <a:solidFill>
                  <a:srgbClr val="3366FF"/>
                </a:solidFill>
              </a:rPr>
              <a:t>0</a:t>
            </a:r>
            <a:r>
              <a:rPr lang="en-US" b="0" baseline="0" dirty="0">
                <a:solidFill>
                  <a:srgbClr val="3366FF"/>
                </a:solidFill>
              </a:rPr>
              <a:t> = 2)</a:t>
            </a:r>
          </a:p>
          <a:p>
            <a:endParaRPr lang="en-US" b="0" baseline="0" dirty="0">
              <a:solidFill>
                <a:srgbClr val="3366FF"/>
              </a:solidFill>
            </a:endParaRPr>
          </a:p>
          <a:p>
            <a:r>
              <a:rPr lang="en-US" b="0" baseline="0" dirty="0">
                <a:solidFill>
                  <a:srgbClr val="3366FF"/>
                </a:solidFill>
              </a:rPr>
              <a:t>Note: There are exceptions to the </a:t>
            </a:r>
            <a:r>
              <a:rPr lang="en-US" b="0" baseline="0">
                <a:solidFill>
                  <a:srgbClr val="3366FF"/>
                </a:solidFill>
              </a:rPr>
              <a:t>stability thing!!</a:t>
            </a:r>
            <a:endParaRPr lang="en-US" b="0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52A4-14BE-F147-8E11-F5A496E94A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7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9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2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2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2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6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0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5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36BF-D662-F746-8CD5-6B716F201AF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59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552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366FF"/>
                </a:solidFill>
                <a:latin typeface="Arial"/>
                <a:cs typeface="Arial"/>
              </a:rPr>
              <a:t>Average Atomic Mass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5840" y="1135529"/>
            <a:ext cx="4917873" cy="5378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u="sng" dirty="0">
                <a:solidFill>
                  <a:srgbClr val="8000FF"/>
                </a:solidFill>
                <a:latin typeface="Arial"/>
                <a:cs typeface="Arial"/>
              </a:rPr>
              <a:t>Average Atomic Mass</a:t>
            </a:r>
            <a:r>
              <a:rPr lang="en-US" sz="3000" dirty="0">
                <a:latin typeface="Arial"/>
                <a:cs typeface="Arial"/>
              </a:rPr>
              <a:t>:</a:t>
            </a:r>
          </a:p>
          <a:p>
            <a:pPr lvl="1"/>
            <a:r>
              <a:rPr lang="en-US" dirty="0">
                <a:latin typeface="Arial"/>
                <a:cs typeface="Arial"/>
              </a:rPr>
              <a:t>Weighted average of all of the different versions of an element (called </a:t>
            </a:r>
            <a:r>
              <a:rPr lang="en-US" b="1" i="1" dirty="0">
                <a:solidFill>
                  <a:srgbClr val="00D500"/>
                </a:solidFill>
                <a:latin typeface="Arial"/>
                <a:cs typeface="Arial"/>
              </a:rPr>
              <a:t>isotopes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>
                <a:latin typeface="Arial"/>
                <a:cs typeface="Arial"/>
              </a:rPr>
              <a:t>Closest to the most common isotope of the element</a:t>
            </a:r>
          </a:p>
          <a:p>
            <a:pPr lvl="2"/>
            <a:r>
              <a:rPr lang="en-US" sz="2200" dirty="0">
                <a:latin typeface="Arial"/>
                <a:cs typeface="Arial"/>
              </a:rPr>
              <a:t>Ex. The average atomic mass of Hydrogen is 1.01, therefore the most common version of hydrogen in nature is Hydrogen-1</a:t>
            </a:r>
          </a:p>
        </p:txBody>
      </p:sp>
      <p:sp>
        <p:nvSpPr>
          <p:cNvPr id="12" name="Donut 11"/>
          <p:cNvSpPr/>
          <p:nvPr/>
        </p:nvSpPr>
        <p:spPr>
          <a:xfrm>
            <a:off x="6424706" y="5274234"/>
            <a:ext cx="1135529" cy="612589"/>
          </a:xfrm>
          <a:prstGeom prst="donut">
            <a:avLst>
              <a:gd name="adj" fmla="val 6557"/>
            </a:avLst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856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366FF"/>
                </a:solidFill>
                <a:latin typeface="Arial"/>
                <a:cs typeface="Arial"/>
              </a:rPr>
              <a:t>The Periodic Table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9317" y="932157"/>
            <a:ext cx="8711804" cy="636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>
                <a:latin typeface="Arial"/>
                <a:cs typeface="Arial"/>
              </a:rPr>
              <a:t>What are all of these numbers for?</a:t>
            </a:r>
          </a:p>
        </p:txBody>
      </p:sp>
    </p:spTree>
    <p:extLst>
      <p:ext uri="{BB962C8B-B14F-4D97-AF65-F5344CB8AC3E}">
        <p14:creationId xmlns:p14="http://schemas.microsoft.com/office/powerpoint/2010/main" val="39573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1364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366FF"/>
                </a:solidFill>
                <a:latin typeface="Arial"/>
                <a:cs typeface="Arial"/>
              </a:rPr>
              <a:t>The Periodic Table Notation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9316" y="1619452"/>
            <a:ext cx="5045641" cy="5238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>
                <a:solidFill>
                  <a:srgbClr val="FF0000"/>
                </a:solidFill>
                <a:latin typeface="Arial"/>
                <a:cs typeface="Arial"/>
              </a:rPr>
              <a:t>Atomic number</a:t>
            </a:r>
            <a:r>
              <a:rPr lang="en-US" sz="2800" dirty="0">
                <a:latin typeface="Arial"/>
                <a:cs typeface="Arial"/>
              </a:rPr>
              <a:t>: 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Tells the </a:t>
            </a:r>
            <a:r>
              <a:rPr lang="en-US" sz="2400" b="1" dirty="0">
                <a:solidFill>
                  <a:srgbClr val="3366FF"/>
                </a:solidFill>
                <a:latin typeface="Arial"/>
                <a:cs typeface="Arial"/>
              </a:rPr>
              <a:t>number of p</a:t>
            </a:r>
            <a:r>
              <a:rPr lang="en-US" sz="2400" b="1" baseline="30000" dirty="0">
                <a:solidFill>
                  <a:srgbClr val="3366FF"/>
                </a:solidFill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in an atom of the element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Used to </a:t>
            </a:r>
            <a:r>
              <a:rPr lang="en-US" sz="2400" b="1" dirty="0">
                <a:solidFill>
                  <a:srgbClr val="00D500"/>
                </a:solidFill>
                <a:latin typeface="Arial"/>
                <a:cs typeface="Arial"/>
              </a:rPr>
              <a:t>identify </a:t>
            </a:r>
            <a:r>
              <a:rPr lang="en-US" sz="2400" dirty="0">
                <a:latin typeface="Arial"/>
                <a:cs typeface="Arial"/>
              </a:rPr>
              <a:t>an element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Periodic table arranged by these </a:t>
            </a:r>
            <a:r>
              <a:rPr lang="en-US" sz="2400" i="1" dirty="0">
                <a:latin typeface="Arial"/>
                <a:cs typeface="Arial"/>
              </a:rPr>
              <a:t>(thanks to Henry Moseley!) 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In an </a:t>
            </a:r>
            <a:r>
              <a:rPr lang="en-US" sz="2400" i="1" dirty="0">
                <a:solidFill>
                  <a:srgbClr val="3366FF"/>
                </a:solidFill>
                <a:latin typeface="Arial"/>
                <a:cs typeface="Arial"/>
              </a:rPr>
              <a:t>electrically neutral </a:t>
            </a:r>
            <a:r>
              <a:rPr lang="en-US" sz="2400" dirty="0">
                <a:latin typeface="Arial"/>
                <a:cs typeface="Arial"/>
              </a:rPr>
              <a:t>atom, the </a:t>
            </a:r>
            <a:r>
              <a:rPr lang="en-US" sz="2400" b="1" dirty="0">
                <a:solidFill>
                  <a:srgbClr val="00D500"/>
                </a:solidFill>
                <a:latin typeface="Arial"/>
                <a:cs typeface="Arial"/>
              </a:rPr>
              <a:t># of p</a:t>
            </a:r>
            <a:r>
              <a:rPr lang="en-US" sz="2400" b="1" baseline="30000" dirty="0">
                <a:solidFill>
                  <a:srgbClr val="00D500"/>
                </a:solidFill>
                <a:latin typeface="Arial"/>
                <a:cs typeface="Arial"/>
              </a:rPr>
              <a:t>+</a:t>
            </a:r>
            <a:r>
              <a:rPr lang="en-US" sz="2400" b="1" dirty="0">
                <a:solidFill>
                  <a:srgbClr val="00D50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= the </a:t>
            </a:r>
            <a:r>
              <a:rPr lang="en-US" sz="2400" b="1" dirty="0">
                <a:solidFill>
                  <a:srgbClr val="00D500"/>
                </a:solidFill>
                <a:latin typeface="Arial"/>
                <a:cs typeface="Arial"/>
              </a:rPr>
              <a:t>total # of e</a:t>
            </a:r>
            <a:r>
              <a:rPr lang="en-US" sz="2400" b="1" baseline="30000" dirty="0">
                <a:solidFill>
                  <a:srgbClr val="00D500"/>
                </a:solidFill>
                <a:latin typeface="Arial"/>
                <a:cs typeface="Arial"/>
              </a:rPr>
              <a:t>-</a:t>
            </a:r>
          </a:p>
          <a:p>
            <a:r>
              <a:rPr lang="en-US" sz="2800" b="1" u="sng" dirty="0">
                <a:solidFill>
                  <a:srgbClr val="8000FF"/>
                </a:solidFill>
                <a:latin typeface="Arial"/>
                <a:cs typeface="Arial"/>
              </a:rPr>
              <a:t>Symbol</a:t>
            </a:r>
            <a:r>
              <a:rPr lang="en-US" sz="2800" dirty="0">
                <a:latin typeface="Arial"/>
                <a:cs typeface="Arial"/>
              </a:rPr>
              <a:t>: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Abbreviation for the name of the element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21529" y="2002117"/>
            <a:ext cx="3331883" cy="32870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onut 7"/>
          <p:cNvSpPr/>
          <p:nvPr/>
        </p:nvSpPr>
        <p:spPr>
          <a:xfrm>
            <a:off x="6858001" y="2002117"/>
            <a:ext cx="448235" cy="747059"/>
          </a:xfrm>
          <a:prstGeom prst="donut">
            <a:avLst>
              <a:gd name="adj" fmla="val 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424706" y="2931458"/>
            <a:ext cx="1329765" cy="1670424"/>
          </a:xfrm>
          <a:prstGeom prst="donut">
            <a:avLst>
              <a:gd name="adj" fmla="val 2524"/>
            </a:avLst>
          </a:prstGeom>
          <a:solidFill>
            <a:srgbClr val="8000FF"/>
          </a:solidFill>
          <a:ln>
            <a:solidFill>
              <a:srgbClr val="8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616824" y="4093883"/>
            <a:ext cx="1688352" cy="1807882"/>
          </a:xfrm>
          <a:prstGeom prst="straightConnector1">
            <a:avLst/>
          </a:prstGeom>
          <a:ln w="38100" cmpd="sng">
            <a:solidFill>
              <a:srgbClr val="8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0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82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366FF"/>
                </a:solidFill>
                <a:latin typeface="Arial"/>
                <a:cs typeface="Arial"/>
              </a:rPr>
              <a:t>Mass Number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9316" y="1060825"/>
            <a:ext cx="8660684" cy="20322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>
                <a:solidFill>
                  <a:srgbClr val="FF0000"/>
                </a:solidFill>
                <a:latin typeface="Arial"/>
                <a:cs typeface="Arial"/>
              </a:rPr>
              <a:t>Mass number</a:t>
            </a:r>
            <a:r>
              <a:rPr lang="en-US" sz="2800" dirty="0">
                <a:latin typeface="Arial"/>
                <a:cs typeface="Arial"/>
              </a:rPr>
              <a:t>: 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Not on the periodic table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Tells the </a:t>
            </a:r>
            <a:r>
              <a:rPr lang="en-US" sz="2400" b="1" dirty="0">
                <a:solidFill>
                  <a:srgbClr val="3366FF"/>
                </a:solidFill>
                <a:latin typeface="Arial"/>
                <a:cs typeface="Arial"/>
              </a:rPr>
              <a:t>number of protons and neutrons </a:t>
            </a:r>
            <a:r>
              <a:rPr lang="en-US" sz="2400" dirty="0">
                <a:latin typeface="Arial"/>
                <a:cs typeface="Arial"/>
              </a:rPr>
              <a:t>in the nucleus of an atom (where most of its mass is located)</a:t>
            </a:r>
          </a:p>
          <a:p>
            <a:pPr lvl="1"/>
            <a:r>
              <a:rPr lang="en-US" sz="2400" i="1" u="sng" dirty="0">
                <a:latin typeface="Arial"/>
                <a:cs typeface="Arial"/>
              </a:rPr>
              <a:t>Example</a:t>
            </a:r>
            <a:r>
              <a:rPr lang="en-US" sz="2400" i="1" dirty="0">
                <a:latin typeface="Arial"/>
                <a:cs typeface="Arial"/>
              </a:rPr>
              <a:t>: Find the mass number of the following atoms.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623" y="3093103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63553" y="3093103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/>
                <a:cs typeface="Arial"/>
              </a:rPr>
              <a:t>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86258" y="3093103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979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215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366FF"/>
                </a:solidFill>
                <a:latin typeface="Arial"/>
                <a:cs typeface="Arial"/>
              </a:rPr>
              <a:t>Practice Time!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997" y="2963277"/>
            <a:ext cx="653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Al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9317" y="932157"/>
            <a:ext cx="8711804" cy="636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>
                <a:latin typeface="Arial"/>
                <a:cs typeface="Arial"/>
              </a:rPr>
              <a:t>Use a periodic table and the information provided to complete the rest of the chart about the following four atoms.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54941" y="1972235"/>
            <a:ext cx="0" cy="231405"/>
          </a:xfrm>
          <a:prstGeom prst="straightConnector1">
            <a:avLst/>
          </a:prstGeom>
          <a:ln w="28575" cmpd="sng">
            <a:solidFill>
              <a:srgbClr val="8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29183" y="1602534"/>
            <a:ext cx="851515" cy="369332"/>
          </a:xfrm>
          <a:prstGeom prst="rect">
            <a:avLst/>
          </a:prstGeom>
          <a:noFill/>
          <a:ln w="28575" cmpd="sng">
            <a:solidFill>
              <a:srgbClr val="8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On PT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32518" y="1971866"/>
            <a:ext cx="0" cy="231405"/>
          </a:xfrm>
          <a:prstGeom prst="straightConnector1">
            <a:avLst/>
          </a:prstGeom>
          <a:ln w="28575" cmpd="sng">
            <a:solidFill>
              <a:srgbClr val="00D5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07106" y="1971866"/>
            <a:ext cx="0" cy="231405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81694" y="1971866"/>
            <a:ext cx="0" cy="231405"/>
          </a:xfrm>
          <a:prstGeom prst="straightConnector1">
            <a:avLst/>
          </a:prstGeom>
          <a:ln w="28575" cmpd="sng">
            <a:solidFill>
              <a:srgbClr val="8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116047" y="1972235"/>
            <a:ext cx="0" cy="231405"/>
          </a:xfrm>
          <a:prstGeom prst="straightConnector1">
            <a:avLst/>
          </a:prstGeom>
          <a:ln w="28575" cmpd="sng">
            <a:solidFill>
              <a:srgbClr val="00D5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92547" y="1598709"/>
            <a:ext cx="879943" cy="369332"/>
          </a:xfrm>
          <a:prstGeom prst="rect">
            <a:avLst/>
          </a:prstGeom>
          <a:noFill/>
          <a:ln w="28575" cmpd="sng">
            <a:solidFill>
              <a:srgbClr val="00D5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p</a:t>
            </a:r>
            <a:r>
              <a:rPr lang="en-US" baseline="30000" dirty="0">
                <a:latin typeface="Arial"/>
                <a:cs typeface="Arial"/>
              </a:rPr>
              <a:t>+</a:t>
            </a:r>
            <a:r>
              <a:rPr lang="en-US" dirty="0">
                <a:latin typeface="Arial"/>
                <a:cs typeface="Arial"/>
              </a:rPr>
              <a:t> + n</a:t>
            </a:r>
            <a:r>
              <a:rPr lang="en-US" baseline="30000" dirty="0">
                <a:latin typeface="Arial"/>
                <a:cs typeface="Arial"/>
              </a:rPr>
              <a:t>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3108" y="1597503"/>
            <a:ext cx="1107996" cy="369332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Atomic #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05669" y="1602534"/>
            <a:ext cx="1352053" cy="369332"/>
          </a:xfrm>
          <a:prstGeom prst="rect">
            <a:avLst/>
          </a:prstGeom>
          <a:noFill/>
          <a:ln w="28575" cmpd="sng">
            <a:solidFill>
              <a:srgbClr val="8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Mass # - p</a:t>
            </a:r>
            <a:r>
              <a:rPr lang="en-US" baseline="30000" dirty="0">
                <a:latin typeface="Arial"/>
                <a:cs typeface="Arial"/>
              </a:rPr>
              <a:t>+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7059" y="1597501"/>
            <a:ext cx="1377976" cy="369332"/>
          </a:xfrm>
          <a:prstGeom prst="rect">
            <a:avLst/>
          </a:prstGeom>
          <a:noFill/>
          <a:ln w="28575" cmpd="sng">
            <a:solidFill>
              <a:srgbClr val="00D5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Same as p</a:t>
            </a:r>
            <a:r>
              <a:rPr lang="en-US" baseline="30000" dirty="0">
                <a:latin typeface="Arial"/>
                <a:cs typeface="Arial"/>
              </a:rPr>
              <a:t>+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4076" y="2963277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4076" y="3868386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30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29488" y="3868386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29183" y="4773495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47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82376" y="4773495"/>
            <a:ext cx="1040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109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2130" y="5679257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73936" y="5679257"/>
            <a:ext cx="717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18329" y="2963277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Arial"/>
                <a:cs typeface="Arial"/>
              </a:rPr>
              <a:t>13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29488" y="2963277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Arial"/>
                <a:cs typeface="Arial"/>
              </a:rPr>
              <a:t>13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3710" y="2963277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Arial"/>
                <a:cs typeface="Arial"/>
              </a:rPr>
              <a:t>27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38429" y="2963277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Arial"/>
                <a:cs typeface="Arial"/>
              </a:rPr>
              <a:t>13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77323" y="3868386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Arial"/>
                <a:cs typeface="Arial"/>
              </a:rPr>
              <a:t>25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1086" y="3868386"/>
            <a:ext cx="925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3366FF"/>
                </a:solidFill>
                <a:latin typeface="Arial"/>
                <a:cs typeface="Arial"/>
              </a:rPr>
              <a:t>Mn</a:t>
            </a:r>
            <a:endParaRPr lang="en-US" sz="40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35864" y="3868386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Arial"/>
                <a:cs typeface="Arial"/>
              </a:rPr>
              <a:t>55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38429" y="3868386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Arial"/>
                <a:cs typeface="Arial"/>
              </a:rPr>
              <a:t>25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9473" y="4773495"/>
            <a:ext cx="868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Arial"/>
                <a:cs typeface="Arial"/>
              </a:rPr>
              <a:t>Ag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29488" y="4773495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Arial"/>
                <a:cs typeface="Arial"/>
              </a:rPr>
              <a:t>47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04076" y="4773495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Arial"/>
                <a:cs typeface="Arial"/>
              </a:rPr>
              <a:t>62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38429" y="4773495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Arial"/>
                <a:cs typeface="Arial"/>
              </a:rPr>
              <a:t>47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64730" y="5679257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6141" y="5679257"/>
            <a:ext cx="555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46718" y="5679257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81071" y="5679257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Arial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36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3" grpId="0" animBg="1"/>
      <p:bldP spid="24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71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082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366FF"/>
                </a:solidFill>
                <a:latin typeface="Arial"/>
                <a:cs typeface="Arial"/>
              </a:rPr>
              <a:t>Isotopes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9316" y="1509061"/>
            <a:ext cx="4342684" cy="5109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>
                <a:solidFill>
                  <a:srgbClr val="FF0000"/>
                </a:solidFill>
                <a:latin typeface="Arial"/>
                <a:cs typeface="Arial"/>
              </a:rPr>
              <a:t>Isotopes</a:t>
            </a:r>
            <a:r>
              <a:rPr lang="en-US" sz="2800" dirty="0">
                <a:latin typeface="Arial"/>
                <a:cs typeface="Arial"/>
              </a:rPr>
              <a:t>: atoms of the same element with different numbers of </a:t>
            </a:r>
            <a:r>
              <a:rPr lang="en-US" sz="2800" b="1" dirty="0">
                <a:solidFill>
                  <a:srgbClr val="3366FF"/>
                </a:solidFill>
                <a:latin typeface="Arial"/>
                <a:cs typeface="Arial"/>
              </a:rPr>
              <a:t>neutrons</a:t>
            </a:r>
            <a:r>
              <a:rPr lang="en-US" sz="2800" dirty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400" b="1" dirty="0">
                <a:solidFill>
                  <a:srgbClr val="3366FF"/>
                </a:solidFill>
                <a:latin typeface="Arial"/>
                <a:cs typeface="Arial"/>
              </a:rPr>
              <a:t>Atomic # </a:t>
            </a:r>
            <a:r>
              <a:rPr lang="en-US" sz="2400" dirty="0">
                <a:latin typeface="Arial"/>
                <a:cs typeface="Arial"/>
              </a:rPr>
              <a:t>is </a:t>
            </a:r>
            <a:r>
              <a:rPr lang="en-US" sz="2400" b="1" dirty="0">
                <a:solidFill>
                  <a:srgbClr val="3366FF"/>
                </a:solidFill>
                <a:latin typeface="Arial"/>
                <a:cs typeface="Arial"/>
              </a:rPr>
              <a:t>same</a:t>
            </a:r>
            <a:r>
              <a:rPr lang="en-US" sz="2400" dirty="0">
                <a:latin typeface="Arial"/>
                <a:cs typeface="Arial"/>
              </a:rPr>
              <a:t> for both, </a:t>
            </a:r>
            <a:r>
              <a:rPr lang="en-US" sz="2400" b="1" dirty="0">
                <a:solidFill>
                  <a:srgbClr val="00D500"/>
                </a:solidFill>
                <a:latin typeface="Arial"/>
                <a:cs typeface="Arial"/>
              </a:rPr>
              <a:t>mass # </a:t>
            </a:r>
            <a:r>
              <a:rPr lang="en-US" sz="2400" dirty="0">
                <a:latin typeface="Arial"/>
                <a:cs typeface="Arial"/>
              </a:rPr>
              <a:t>is </a:t>
            </a:r>
            <a:r>
              <a:rPr lang="en-US" sz="2400" b="1" dirty="0">
                <a:solidFill>
                  <a:srgbClr val="00D500"/>
                </a:solidFill>
                <a:latin typeface="Arial"/>
                <a:cs typeface="Arial"/>
              </a:rPr>
              <a:t>different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Ex. Hydrogen-1 vs. Hydrogen-2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Lower atomic numbers tend to be most stable when the ratio of p</a:t>
            </a:r>
            <a:r>
              <a:rPr lang="en-US" sz="2400" baseline="30000" dirty="0">
                <a:latin typeface="Arial"/>
                <a:cs typeface="Arial"/>
              </a:rPr>
              <a:t>+</a:t>
            </a:r>
            <a:r>
              <a:rPr lang="en-US" sz="2400" dirty="0">
                <a:latin typeface="Arial"/>
                <a:cs typeface="Arial"/>
              </a:rPr>
              <a:t> to n</a:t>
            </a:r>
            <a:r>
              <a:rPr lang="en-US" sz="2400" baseline="30000" dirty="0">
                <a:latin typeface="Arial"/>
                <a:cs typeface="Arial"/>
              </a:rPr>
              <a:t>0</a:t>
            </a:r>
            <a:r>
              <a:rPr lang="en-US" sz="2400" dirty="0">
                <a:latin typeface="Arial"/>
                <a:cs typeface="Arial"/>
              </a:rPr>
              <a:t> is 1:1.</a:t>
            </a:r>
          </a:p>
          <a:p>
            <a:pPr marL="457200" lvl="1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9317" y="971177"/>
            <a:ext cx="8711804" cy="472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>
                <a:latin typeface="Arial"/>
                <a:cs typeface="Arial"/>
              </a:rPr>
              <a:t>Not all atoms of an element are identical.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67529" y="2913531"/>
            <a:ext cx="3463731" cy="1408553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22282" y="4692548"/>
            <a:ext cx="3908978" cy="726616"/>
          </a:xfrm>
          <a:prstGeom prst="straightConnector1">
            <a:avLst/>
          </a:prstGeom>
          <a:ln w="38100" cmpd="sng">
            <a:solidFill>
              <a:srgbClr val="00D5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6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082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366FF"/>
                </a:solidFill>
                <a:latin typeface="Arial"/>
                <a:cs typeface="Arial"/>
              </a:rPr>
              <a:t>Isotope Notation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9315" y="1509060"/>
            <a:ext cx="8711806" cy="5106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u="sng" dirty="0">
                <a:solidFill>
                  <a:srgbClr val="8000FF"/>
                </a:solidFill>
                <a:latin typeface="Arial"/>
                <a:cs typeface="Arial"/>
              </a:rPr>
              <a:t>Hyphen form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Name of element – mass #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Ex. </a:t>
            </a:r>
            <a:r>
              <a:rPr lang="en-US" b="1" dirty="0">
                <a:solidFill>
                  <a:srgbClr val="3366FF"/>
                </a:solidFill>
                <a:latin typeface="Arial"/>
                <a:cs typeface="Arial"/>
              </a:rPr>
              <a:t>Potassium – 40 </a:t>
            </a:r>
          </a:p>
          <a:p>
            <a:pPr lvl="2"/>
            <a:r>
              <a:rPr lang="en-US" dirty="0">
                <a:latin typeface="Arial"/>
                <a:cs typeface="Arial"/>
              </a:rPr>
              <a:t>This would be an atom of potassium with a mass number of 40</a:t>
            </a:r>
          </a:p>
          <a:p>
            <a:pPr lvl="3"/>
            <a:r>
              <a:rPr lang="en-US" sz="1900" i="1" dirty="0">
                <a:latin typeface="Arial"/>
                <a:cs typeface="Arial"/>
              </a:rPr>
              <a:t>19 protons (because the atomic # is always 19 for potassium) </a:t>
            </a:r>
          </a:p>
          <a:p>
            <a:pPr lvl="3"/>
            <a:r>
              <a:rPr lang="en-US" sz="1900" i="1" dirty="0">
                <a:latin typeface="Arial"/>
                <a:cs typeface="Arial"/>
              </a:rPr>
              <a:t>21 neutrons (40-19 = 21)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>
                <a:solidFill>
                  <a:srgbClr val="00D500"/>
                </a:solidFill>
                <a:latin typeface="Arial"/>
                <a:cs typeface="Arial"/>
              </a:rPr>
              <a:t>Nuclear form</a:t>
            </a:r>
          </a:p>
          <a:p>
            <a:pPr lvl="1">
              <a:buFont typeface="Arial"/>
              <a:buChar char="•"/>
            </a:pPr>
            <a:r>
              <a:rPr lang="en-US" baseline="30000" dirty="0">
                <a:latin typeface="Arial"/>
                <a:cs typeface="Arial"/>
              </a:rPr>
              <a:t>Mass #</a:t>
            </a:r>
            <a:r>
              <a:rPr lang="en-US" dirty="0">
                <a:latin typeface="Arial"/>
                <a:cs typeface="Arial"/>
              </a:rPr>
              <a:t>Symbol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Ex. </a:t>
            </a:r>
            <a:r>
              <a:rPr lang="en-US" b="1" baseline="30000" dirty="0">
                <a:solidFill>
                  <a:srgbClr val="3366FF"/>
                </a:solidFill>
                <a:latin typeface="Arial"/>
                <a:cs typeface="Arial"/>
              </a:rPr>
              <a:t>40</a:t>
            </a:r>
            <a:r>
              <a:rPr lang="en-US" b="1" dirty="0">
                <a:solidFill>
                  <a:srgbClr val="3366FF"/>
                </a:solidFill>
                <a:latin typeface="Arial"/>
                <a:cs typeface="Arial"/>
              </a:rPr>
              <a:t>K</a:t>
            </a:r>
          </a:p>
          <a:p>
            <a:pPr lvl="2"/>
            <a:r>
              <a:rPr lang="en-US" i="1" u="sng" dirty="0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lang="en-US" i="1" dirty="0">
                <a:solidFill>
                  <a:srgbClr val="000000"/>
                </a:solidFill>
                <a:latin typeface="Arial"/>
                <a:cs typeface="Arial"/>
              </a:rPr>
              <a:t>: Nuclear notation can also include the atomic # below the mass #, but this isn’t essential since the identity of the element allows you to determine the atomic #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9317" y="971177"/>
            <a:ext cx="8711804" cy="472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>
                <a:latin typeface="Arial"/>
                <a:cs typeface="Arial"/>
              </a:rPr>
              <a:t>We can notate an isotope one of two ways.</a:t>
            </a:r>
          </a:p>
        </p:txBody>
      </p:sp>
    </p:spTree>
    <p:extLst>
      <p:ext uri="{BB962C8B-B14F-4D97-AF65-F5344CB8AC3E}">
        <p14:creationId xmlns:p14="http://schemas.microsoft.com/office/powerpoint/2010/main" val="574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082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366FF"/>
                </a:solidFill>
                <a:latin typeface="Arial"/>
                <a:cs typeface="Arial"/>
              </a:rPr>
              <a:t>Isotope Notation Examples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2235" y="1509060"/>
            <a:ext cx="4233537" cy="643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solidFill>
                  <a:srgbClr val="000000"/>
                </a:solidFill>
                <a:latin typeface="Arial"/>
                <a:cs typeface="Arial"/>
              </a:rPr>
              <a:t>Example #1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9317" y="971177"/>
            <a:ext cx="8711804" cy="472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>
                <a:latin typeface="Arial"/>
                <a:cs typeface="Arial"/>
              </a:rPr>
              <a:t>Write the hyphen form and nuclear form for each example.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84104" y="1509060"/>
            <a:ext cx="4357017" cy="643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solidFill>
                  <a:srgbClr val="000000"/>
                </a:solidFill>
                <a:latin typeface="Arial"/>
                <a:cs typeface="Arial"/>
              </a:rPr>
              <a:t>Example #2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2235" y="5134691"/>
            <a:ext cx="4233537" cy="1165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>
                <a:solidFill>
                  <a:srgbClr val="8000FF"/>
                </a:solidFill>
                <a:latin typeface="Arial"/>
                <a:cs typeface="Arial"/>
              </a:rPr>
              <a:t>Hyphen form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2800" b="1" dirty="0">
                <a:solidFill>
                  <a:srgbClr val="3366FF"/>
                </a:solidFill>
                <a:latin typeface="Arial"/>
                <a:cs typeface="Arial"/>
              </a:rPr>
              <a:t>Boron – 11 </a:t>
            </a:r>
          </a:p>
          <a:p>
            <a:pPr marL="0" indent="0">
              <a:buNone/>
            </a:pPr>
            <a:r>
              <a:rPr lang="en-US" sz="2800" u="sng" dirty="0">
                <a:solidFill>
                  <a:srgbClr val="00D500"/>
                </a:solidFill>
                <a:latin typeface="Arial"/>
                <a:cs typeface="Arial"/>
              </a:rPr>
              <a:t>Nuclear form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2800" b="1" baseline="30000" dirty="0">
                <a:solidFill>
                  <a:srgbClr val="3366FF"/>
                </a:solidFill>
                <a:latin typeface="Arial"/>
                <a:cs typeface="Arial"/>
              </a:rPr>
              <a:t>11</a:t>
            </a:r>
            <a:r>
              <a:rPr lang="en-US" sz="2800" b="1" dirty="0">
                <a:solidFill>
                  <a:srgbClr val="3366FF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84104" y="5604631"/>
            <a:ext cx="4357017" cy="1165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>
                <a:solidFill>
                  <a:srgbClr val="8000FF"/>
                </a:solidFill>
                <a:latin typeface="Arial"/>
                <a:cs typeface="Arial"/>
              </a:rPr>
              <a:t>Hyphen form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2800" b="1" dirty="0">
                <a:solidFill>
                  <a:srgbClr val="3366FF"/>
                </a:solidFill>
                <a:latin typeface="Arial"/>
                <a:cs typeface="Arial"/>
              </a:rPr>
              <a:t>Sodium – 23 </a:t>
            </a:r>
          </a:p>
          <a:p>
            <a:pPr marL="0" indent="0">
              <a:buNone/>
            </a:pPr>
            <a:r>
              <a:rPr lang="en-US" sz="2800" u="sng" dirty="0">
                <a:solidFill>
                  <a:srgbClr val="00D500"/>
                </a:solidFill>
                <a:latin typeface="Arial"/>
                <a:cs typeface="Arial"/>
              </a:rPr>
              <a:t>Nuclear form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2800" b="1" baseline="30000" dirty="0">
                <a:solidFill>
                  <a:srgbClr val="3366FF"/>
                </a:solidFill>
                <a:latin typeface="Arial"/>
                <a:cs typeface="Arial"/>
              </a:rPr>
              <a:t>23</a:t>
            </a:r>
            <a:r>
              <a:rPr lang="en-US" sz="2800" b="1" dirty="0">
                <a:solidFill>
                  <a:srgbClr val="3366FF"/>
                </a:solidFill>
                <a:latin typeface="Arial"/>
                <a:cs typeface="Arial"/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18537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525</Words>
  <Application>Microsoft Macintosh PowerPoint</Application>
  <PresentationFormat>On-screen Show (4:3)</PresentationFormat>
  <Paragraphs>86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The Periodic Table</vt:lpstr>
      <vt:lpstr>The Periodic Table Notation</vt:lpstr>
      <vt:lpstr>Mass Number</vt:lpstr>
      <vt:lpstr>Practice Time!</vt:lpstr>
      <vt:lpstr>PowerPoint Presentation</vt:lpstr>
      <vt:lpstr>Isotopes</vt:lpstr>
      <vt:lpstr>Isotope Notation</vt:lpstr>
      <vt:lpstr>Isotope Notation Examples</vt:lpstr>
      <vt:lpstr>Average Atomic Mass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Reactions</dc:title>
  <dc:creator>Rebecca Joyner</dc:creator>
  <cp:lastModifiedBy>Rebecca Joyner</cp:lastModifiedBy>
  <cp:revision>84</cp:revision>
  <dcterms:created xsi:type="dcterms:W3CDTF">2017-04-10T13:29:41Z</dcterms:created>
  <dcterms:modified xsi:type="dcterms:W3CDTF">2021-07-14T14:41:37Z</dcterms:modified>
</cp:coreProperties>
</file>