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4CD"/>
    <a:srgbClr val="FF00FF"/>
    <a:srgbClr val="8000FF"/>
    <a:srgbClr val="00D500"/>
    <a:srgbClr val="00FF00"/>
    <a:srgbClr val="66FF66"/>
    <a:srgbClr val="CCA5FF"/>
    <a:srgbClr val="CC66FF"/>
    <a:srgbClr val="CCFF66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85106" autoAdjust="0"/>
  </p:normalViewPr>
  <p:slideViewPr>
    <p:cSldViewPr snapToGrid="0" snapToObjects="1">
      <p:cViewPr>
        <p:scale>
          <a:sx n="76" d="100"/>
          <a:sy n="76" d="100"/>
        </p:scale>
        <p:origin x="2848" y="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1130-55E8-1A42-85F7-76F46C394480}" type="datetimeFigureOut">
              <a:rPr lang="en-US" smtClean="0"/>
              <a:t>7/16/17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52A4-14BE-F147-8E11-F5A496E9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students</a:t>
            </a:r>
            <a:r>
              <a:rPr lang="en-US" baseline="0" dirty="0" smtClean="0"/>
              <a:t> label a blank periodic table with the number of valence e-.  They will use this as a reference while they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52A4-14BE-F147-8E11-F5A496E94A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6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have students add the group names to their periodic tables.  They will use this as a reference while they study.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52A4-14BE-F147-8E11-F5A496E94A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6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don’t get into too much detail on electron cloud arrangement</a:t>
            </a:r>
            <a:r>
              <a:rPr lang="en-US" baseline="0" dirty="0" smtClean="0"/>
              <a:t> for higher levels with my physical science students </a:t>
            </a:r>
            <a:r>
              <a:rPr lang="mr-IN" baseline="0" dirty="0" smtClean="0"/>
              <a:t>–</a:t>
            </a:r>
            <a:r>
              <a:rPr lang="en-US" baseline="0" dirty="0" smtClean="0"/>
              <a:t> I save that for chemistry!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52A4-14BE-F147-8E11-F5A496E94A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9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students</a:t>
            </a:r>
            <a:r>
              <a:rPr lang="en-US" baseline="0" dirty="0" smtClean="0"/>
              <a:t> label the energy levels on their periodic tables.  They will use this as a reference while they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52A4-14BE-F147-8E11-F5A496E94A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63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would walk through this 1</a:t>
            </a:r>
            <a:r>
              <a:rPr lang="en-US" baseline="0" dirty="0" smtClean="0"/>
              <a:t> step at a time on the white board and draw it with them before showing the answer on the slide.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mass number isn’t given, I have them draw the most common version of the element (so look at the average atomic mass on the periodic table and round since that is a weighted average and represents the most common version)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52A4-14BE-F147-8E11-F5A496E94A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6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9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2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2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2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6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0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36BF-D662-F746-8CD5-6B716F201AF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5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36BF-D662-F746-8CD5-6B716F201AFF}" type="datetimeFigureOut">
              <a:rPr lang="en-US" smtClean="0"/>
              <a:t>7/16/17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C059A-B510-B74F-B6CA-4BB6532E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5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195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4BACC6"/>
                </a:solidFill>
                <a:latin typeface="Arial"/>
                <a:cs typeface="Arial"/>
              </a:rPr>
              <a:t>Classification of Elements</a:t>
            </a:r>
            <a:endParaRPr lang="en-US" sz="5400" b="1" dirty="0">
              <a:solidFill>
                <a:srgbClr val="4BACC6"/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9316" y="1802878"/>
            <a:ext cx="3498150" cy="4865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solidFill>
                  <a:srgbClr val="4BACC6"/>
                </a:solidFill>
                <a:latin typeface="Arial"/>
                <a:cs typeface="Arial"/>
              </a:rPr>
              <a:t>Metals</a:t>
            </a:r>
            <a:r>
              <a:rPr lang="en-US" dirty="0" smtClean="0">
                <a:latin typeface="Arial"/>
                <a:cs typeface="Arial"/>
              </a:rPr>
              <a:t>: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Shiny, silvery solids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Good conductors of heat and electricity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Malleable and ductile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Located to the left of the metalloids</a:t>
            </a:r>
          </a:p>
          <a:p>
            <a:pPr lvl="2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9317" y="932156"/>
            <a:ext cx="8711804" cy="820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i="1" dirty="0" smtClean="0">
                <a:latin typeface="Arial"/>
                <a:cs typeface="Arial"/>
              </a:rPr>
              <a:t>All elements on the periodic table can be classified as metals, nonmetals, or metalloids</a:t>
            </a:r>
          </a:p>
        </p:txBody>
      </p:sp>
    </p:spTree>
    <p:extLst>
      <p:ext uri="{BB962C8B-B14F-4D97-AF65-F5344CB8AC3E}">
        <p14:creationId xmlns:p14="http://schemas.microsoft.com/office/powerpoint/2010/main" val="9620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195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4BACC6"/>
                </a:solidFill>
                <a:latin typeface="Arial"/>
                <a:cs typeface="Arial"/>
              </a:rPr>
              <a:t>Classification of Elements</a:t>
            </a:r>
            <a:endParaRPr lang="en-US" sz="5400" b="1" dirty="0">
              <a:solidFill>
                <a:srgbClr val="4BACC6"/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9316" y="1802878"/>
            <a:ext cx="3498150" cy="486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solidFill>
                  <a:srgbClr val="A384CD"/>
                </a:solidFill>
                <a:latin typeface="Arial"/>
                <a:cs typeface="Arial"/>
              </a:rPr>
              <a:t>Nonmetals</a:t>
            </a:r>
            <a:r>
              <a:rPr lang="en-US" dirty="0" smtClean="0">
                <a:latin typeface="Arial"/>
                <a:cs typeface="Arial"/>
              </a:rPr>
              <a:t>: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Gases, or dull brittle solids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Poor conductors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Right of the metalloids </a:t>
            </a:r>
          </a:p>
          <a:p>
            <a:pPr lvl="2"/>
            <a:r>
              <a:rPr lang="en-US" i="1" dirty="0">
                <a:latin typeface="Arial"/>
                <a:cs typeface="Arial"/>
              </a:rPr>
              <a:t>W</a:t>
            </a:r>
            <a:r>
              <a:rPr lang="en-US" i="1" dirty="0" smtClean="0">
                <a:latin typeface="Arial"/>
                <a:cs typeface="Arial"/>
              </a:rPr>
              <a:t>ith the exception of Hydrogen!</a:t>
            </a:r>
          </a:p>
          <a:p>
            <a:pPr lvl="2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9317" y="932156"/>
            <a:ext cx="8711804" cy="820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i="1" dirty="0" smtClean="0">
                <a:latin typeface="Arial"/>
                <a:cs typeface="Arial"/>
              </a:rPr>
              <a:t>All elements on the periodic table can be classified as metals, nonmetals, or metalloids</a:t>
            </a:r>
          </a:p>
        </p:txBody>
      </p:sp>
    </p:spTree>
    <p:extLst>
      <p:ext uri="{BB962C8B-B14F-4D97-AF65-F5344CB8AC3E}">
        <p14:creationId xmlns:p14="http://schemas.microsoft.com/office/powerpoint/2010/main" val="34300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195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4BACC6"/>
                </a:solidFill>
                <a:latin typeface="Arial"/>
                <a:cs typeface="Arial"/>
              </a:rPr>
              <a:t>Classification of Elements</a:t>
            </a:r>
            <a:endParaRPr lang="en-US" sz="5400" b="1" dirty="0">
              <a:solidFill>
                <a:srgbClr val="4BACC6"/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9316" y="1802878"/>
            <a:ext cx="3498150" cy="486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solidFill>
                  <a:srgbClr val="FF6600"/>
                </a:solidFill>
                <a:latin typeface="Arial"/>
                <a:cs typeface="Arial"/>
              </a:rPr>
              <a:t>Metalloids</a:t>
            </a:r>
            <a:r>
              <a:rPr lang="en-US" dirty="0" smtClean="0">
                <a:latin typeface="Arial"/>
                <a:cs typeface="Arial"/>
              </a:rPr>
              <a:t>: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Solids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Semi-conductors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Physical properties like metals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Chemical properties like nonmetals</a:t>
            </a:r>
          </a:p>
          <a:p>
            <a:pPr lvl="2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9317" y="932156"/>
            <a:ext cx="8711804" cy="820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i="1" dirty="0" smtClean="0">
                <a:latin typeface="Arial"/>
                <a:cs typeface="Arial"/>
              </a:rPr>
              <a:t>All elements on the periodic table can be classified as metals, nonmetals, or metalloids</a:t>
            </a:r>
          </a:p>
        </p:txBody>
      </p:sp>
    </p:spTree>
    <p:extLst>
      <p:ext uri="{BB962C8B-B14F-4D97-AF65-F5344CB8AC3E}">
        <p14:creationId xmlns:p14="http://schemas.microsoft.com/office/powerpoint/2010/main" val="374728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195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4BACC6"/>
                </a:solidFill>
                <a:latin typeface="Arial"/>
                <a:cs typeface="Arial"/>
              </a:rPr>
              <a:t>Bohr Model Drawings</a:t>
            </a:r>
            <a:endParaRPr lang="en-US" sz="5400" b="1" dirty="0">
              <a:solidFill>
                <a:srgbClr val="4BACC6"/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9316" y="1081687"/>
            <a:ext cx="8626454" cy="1140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solidFill>
                  <a:srgbClr val="FF00FF"/>
                </a:solidFill>
                <a:latin typeface="Arial"/>
                <a:cs typeface="Arial"/>
              </a:rPr>
              <a:t>Bohr Model</a:t>
            </a:r>
            <a:r>
              <a:rPr lang="en-US" dirty="0" smtClean="0">
                <a:latin typeface="Arial"/>
                <a:cs typeface="Arial"/>
              </a:rPr>
              <a:t>: simple diagrams that show the atomic structure of an atom</a:t>
            </a:r>
          </a:p>
        </p:txBody>
      </p:sp>
    </p:spTree>
    <p:extLst>
      <p:ext uri="{BB962C8B-B14F-4D97-AF65-F5344CB8AC3E}">
        <p14:creationId xmlns:p14="http://schemas.microsoft.com/office/powerpoint/2010/main" val="2473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195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4BACC6"/>
                </a:solidFill>
                <a:latin typeface="Arial"/>
                <a:cs typeface="Arial"/>
              </a:rPr>
              <a:t>How to Draw:</a:t>
            </a:r>
            <a:endParaRPr lang="en-US" sz="5400" b="1" dirty="0">
              <a:solidFill>
                <a:srgbClr val="4BACC6"/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545" y="1181959"/>
            <a:ext cx="9022860" cy="5469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Determine the 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number of p</a:t>
            </a:r>
            <a:r>
              <a:rPr lang="en-US" b="1" baseline="30000" dirty="0" smtClean="0">
                <a:solidFill>
                  <a:srgbClr val="FF00FF"/>
                </a:solidFill>
                <a:latin typeface="Arial"/>
                <a:cs typeface="Arial"/>
              </a:rPr>
              <a:t>+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by the element’s 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atomic #</a:t>
            </a:r>
            <a:r>
              <a:rPr lang="en-US" dirty="0" smtClean="0">
                <a:latin typeface="Arial"/>
                <a:cs typeface="Arial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Determine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number of n</a:t>
            </a:r>
            <a:r>
              <a:rPr lang="en-US" b="1" baseline="30000" dirty="0" smtClean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by subtracting.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mass # - atomic #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Arial"/>
                <a:cs typeface="Arial"/>
              </a:rPr>
              <a:t>Place the </a:t>
            </a:r>
            <a:r>
              <a:rPr lang="en-US" b="1" dirty="0" smtClean="0">
                <a:solidFill>
                  <a:srgbClr val="8000FF"/>
                </a:solidFill>
                <a:latin typeface="Arial"/>
                <a:cs typeface="Arial"/>
              </a:rPr>
              <a:t>p</a:t>
            </a:r>
            <a:r>
              <a:rPr lang="en-US" b="1" baseline="30000" dirty="0" smtClean="0">
                <a:solidFill>
                  <a:srgbClr val="8000FF"/>
                </a:solidFill>
                <a:latin typeface="Arial"/>
                <a:cs typeface="Arial"/>
              </a:rPr>
              <a:t>+</a:t>
            </a:r>
            <a:r>
              <a:rPr lang="en-US" b="1" dirty="0" smtClean="0">
                <a:solidFill>
                  <a:srgbClr val="8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and </a:t>
            </a:r>
            <a:r>
              <a:rPr lang="en-US" b="1" dirty="0" smtClean="0">
                <a:solidFill>
                  <a:srgbClr val="8000FF"/>
                </a:solidFill>
                <a:latin typeface="Arial"/>
                <a:cs typeface="Arial"/>
              </a:rPr>
              <a:t>n</a:t>
            </a:r>
            <a:r>
              <a:rPr lang="en-US" b="1" baseline="30000" dirty="0" smtClean="0">
                <a:solidFill>
                  <a:srgbClr val="8000FF"/>
                </a:solidFill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 in the </a:t>
            </a:r>
            <a:r>
              <a:rPr lang="en-US" b="1" dirty="0" smtClean="0">
                <a:solidFill>
                  <a:srgbClr val="8000FF"/>
                </a:solidFill>
                <a:latin typeface="Arial"/>
                <a:cs typeface="Arial"/>
              </a:rPr>
              <a:t>nucleus</a:t>
            </a:r>
            <a:r>
              <a:rPr lang="en-US" dirty="0" smtClean="0">
                <a:latin typeface="Arial"/>
                <a:cs typeface="Arial"/>
              </a:rPr>
              <a:t>. 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Arial"/>
                <a:cs typeface="Arial"/>
              </a:rPr>
              <a:t>Use the 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period number </a:t>
            </a:r>
            <a:r>
              <a:rPr lang="en-US" dirty="0" smtClean="0">
                <a:latin typeface="Arial"/>
                <a:cs typeface="Arial"/>
              </a:rPr>
              <a:t>on the periodic table to determine the number of 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energy levels </a:t>
            </a:r>
            <a:r>
              <a:rPr lang="en-US" dirty="0" smtClean="0">
                <a:latin typeface="Arial"/>
                <a:cs typeface="Arial"/>
              </a:rPr>
              <a:t>in the electron cloud.  Draw these around the nucleus.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Arial"/>
                <a:cs typeface="Arial"/>
              </a:rPr>
              <a:t>Put the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electrons</a:t>
            </a:r>
            <a:r>
              <a:rPr lang="en-US" dirty="0" smtClean="0">
                <a:latin typeface="Arial"/>
                <a:cs typeface="Arial"/>
              </a:rPr>
              <a:t> on each level, filling from the inside out. </a:t>
            </a:r>
          </a:p>
          <a:p>
            <a:pPr marL="0" indent="0" algn="ctr">
              <a:buNone/>
            </a:pPr>
            <a:r>
              <a:rPr lang="en-US" sz="2200" i="1" dirty="0" smtClean="0">
                <a:latin typeface="Arial"/>
                <a:cs typeface="Arial"/>
              </a:rPr>
              <a:t>(assume the atom is electrically neutral and the total # of e</a:t>
            </a:r>
            <a:r>
              <a:rPr lang="en-US" sz="2200" i="1" baseline="30000" dirty="0" smtClean="0">
                <a:latin typeface="Arial"/>
                <a:cs typeface="Arial"/>
              </a:rPr>
              <a:t>-</a:t>
            </a:r>
            <a:r>
              <a:rPr lang="en-US" sz="2200" i="1" dirty="0" smtClean="0">
                <a:latin typeface="Arial"/>
                <a:cs typeface="Arial"/>
              </a:rPr>
              <a:t> = the total # of p</a:t>
            </a:r>
            <a:r>
              <a:rPr lang="en-US" sz="2200" i="1" baseline="30000" dirty="0" smtClean="0">
                <a:latin typeface="Arial"/>
                <a:cs typeface="Arial"/>
              </a:rPr>
              <a:t>+</a:t>
            </a:r>
            <a:r>
              <a:rPr lang="en-US" sz="2200" i="1" dirty="0" smtClean="0">
                <a:latin typeface="Arial"/>
                <a:cs typeface="Arial"/>
              </a:rPr>
              <a:t>)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Check that the </a:t>
            </a:r>
            <a:r>
              <a:rPr lang="en-US" b="1" dirty="0" smtClean="0">
                <a:solidFill>
                  <a:srgbClr val="8000FF"/>
                </a:solidFill>
                <a:latin typeface="Arial"/>
                <a:cs typeface="Arial"/>
              </a:rPr>
              <a:t>number of valence e</a:t>
            </a:r>
            <a:r>
              <a:rPr lang="en-US" b="1" baseline="30000" dirty="0" smtClean="0">
                <a:solidFill>
                  <a:srgbClr val="8000FF"/>
                </a:solidFill>
                <a:latin typeface="Arial"/>
                <a:cs typeface="Arial"/>
              </a:rPr>
              <a:t>-</a:t>
            </a:r>
            <a:r>
              <a:rPr lang="en-US" b="1" dirty="0" smtClean="0">
                <a:solidFill>
                  <a:srgbClr val="8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is the same as the </a:t>
            </a:r>
            <a:r>
              <a:rPr lang="en-US" b="1" dirty="0" smtClean="0">
                <a:solidFill>
                  <a:srgbClr val="8000FF"/>
                </a:solidFill>
                <a:latin typeface="Arial"/>
                <a:cs typeface="Arial"/>
              </a:rPr>
              <a:t>group #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74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195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4BACC6"/>
                </a:solidFill>
                <a:latin typeface="Arial"/>
                <a:cs typeface="Arial"/>
              </a:rPr>
              <a:t>Bohr Model Example</a:t>
            </a:r>
            <a:endParaRPr lang="en-US" sz="5400" b="1" dirty="0">
              <a:solidFill>
                <a:srgbClr val="4BACC6"/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9316" y="1181959"/>
            <a:ext cx="8626454" cy="1140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Arial"/>
                <a:cs typeface="Arial"/>
              </a:rPr>
              <a:t>Complete a Bohr Model drawing for Nitrogen. </a:t>
            </a:r>
          </a:p>
        </p:txBody>
      </p:sp>
      <p:pic>
        <p:nvPicPr>
          <p:cNvPr id="4" name="Picture 3" descr="7 nitrogen full nucleus black and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15" y="1901672"/>
            <a:ext cx="4573377" cy="45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8567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  <a:latin typeface="Arial"/>
                <a:cs typeface="Arial"/>
              </a:rPr>
              <a:t>The Periodic Table</a:t>
            </a:r>
            <a:endParaRPr lang="en-US" sz="54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9317" y="932156"/>
            <a:ext cx="8711804" cy="820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latin typeface="Arial"/>
                <a:cs typeface="Arial"/>
              </a:rPr>
              <a:t>A table organizing all of the elements known to exist by atomic number and chemical properties.</a:t>
            </a:r>
          </a:p>
        </p:txBody>
      </p:sp>
    </p:spTree>
    <p:extLst>
      <p:ext uri="{BB962C8B-B14F-4D97-AF65-F5344CB8AC3E}">
        <p14:creationId xmlns:p14="http://schemas.microsoft.com/office/powerpoint/2010/main" val="395733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195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4BACC6"/>
                </a:solidFill>
                <a:latin typeface="Arial"/>
                <a:cs typeface="Arial"/>
              </a:rPr>
              <a:t>The Periodic Table</a:t>
            </a:r>
            <a:endParaRPr lang="en-US" sz="5400" b="1" dirty="0">
              <a:solidFill>
                <a:srgbClr val="4BACC6"/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9316" y="1181958"/>
            <a:ext cx="8678752" cy="5433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solidFill>
                  <a:srgbClr val="4BACC6"/>
                </a:solidFill>
                <a:latin typeface="Arial"/>
                <a:cs typeface="Arial"/>
              </a:rPr>
              <a:t>Groups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sz="2800" dirty="0" smtClean="0">
                <a:latin typeface="Arial"/>
                <a:cs typeface="Arial"/>
              </a:rPr>
              <a:t>The vertical columns on the periodic table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All elements in the same group have </a:t>
            </a:r>
            <a:r>
              <a:rPr lang="en-US" b="1" i="1" dirty="0" smtClean="0">
                <a:solidFill>
                  <a:srgbClr val="FF00FF"/>
                </a:solidFill>
                <a:latin typeface="Arial"/>
                <a:cs typeface="Arial"/>
              </a:rPr>
              <a:t>the same number of valence electrons</a:t>
            </a:r>
          </a:p>
          <a:p>
            <a:pPr lvl="2"/>
            <a:r>
              <a:rPr lang="en-US" i="1" u="sng" dirty="0" smtClean="0">
                <a:latin typeface="Arial"/>
                <a:cs typeface="Arial"/>
              </a:rPr>
              <a:t>Remember</a:t>
            </a:r>
            <a:r>
              <a:rPr lang="en-US" i="1" dirty="0" smtClean="0">
                <a:latin typeface="Arial"/>
                <a:cs typeface="Arial"/>
              </a:rPr>
              <a:t>: valence e</a:t>
            </a:r>
            <a:r>
              <a:rPr lang="en-US" i="1" baseline="30000" dirty="0" smtClean="0">
                <a:latin typeface="Arial"/>
                <a:cs typeface="Arial"/>
              </a:rPr>
              <a:t>-</a:t>
            </a:r>
            <a:r>
              <a:rPr lang="en-US" i="1" dirty="0" smtClean="0">
                <a:latin typeface="Arial"/>
                <a:cs typeface="Arial"/>
              </a:rPr>
              <a:t> are the e</a:t>
            </a:r>
            <a:r>
              <a:rPr lang="en-US" i="1" baseline="30000" dirty="0" smtClean="0">
                <a:latin typeface="Arial"/>
                <a:cs typeface="Arial"/>
              </a:rPr>
              <a:t>-</a:t>
            </a:r>
            <a:r>
              <a:rPr lang="en-US" i="1" dirty="0" smtClean="0">
                <a:latin typeface="Arial"/>
                <a:cs typeface="Arial"/>
              </a:rPr>
              <a:t> in an atom’s outermost energy level in the electron cloud</a:t>
            </a:r>
          </a:p>
          <a:p>
            <a:pPr lvl="2"/>
            <a:r>
              <a:rPr lang="en-US" dirty="0" smtClean="0">
                <a:solidFill>
                  <a:srgbClr val="8000FF"/>
                </a:solidFill>
                <a:latin typeface="Arial"/>
                <a:cs typeface="Arial"/>
              </a:rPr>
              <a:t>Group 1 </a:t>
            </a:r>
            <a:r>
              <a:rPr lang="en-US" dirty="0" smtClean="0">
                <a:latin typeface="Arial"/>
                <a:cs typeface="Arial"/>
              </a:rPr>
              <a:t>= </a:t>
            </a:r>
            <a:r>
              <a:rPr lang="en-US" dirty="0" smtClean="0">
                <a:solidFill>
                  <a:srgbClr val="8000FF"/>
                </a:solidFill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 valence e</a:t>
            </a:r>
            <a:r>
              <a:rPr lang="en-US" baseline="30000" dirty="0" smtClean="0">
                <a:latin typeface="Arial"/>
                <a:cs typeface="Arial"/>
              </a:rPr>
              <a:t>-</a:t>
            </a:r>
            <a:endParaRPr lang="en-US" dirty="0" smtClean="0">
              <a:latin typeface="Arial"/>
              <a:cs typeface="Arial"/>
            </a:endParaRPr>
          </a:p>
          <a:p>
            <a:pPr lvl="2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Group 2 </a:t>
            </a:r>
            <a:r>
              <a:rPr lang="en-US" dirty="0" smtClean="0">
                <a:latin typeface="Arial"/>
                <a:cs typeface="Arial"/>
              </a:rPr>
              <a:t>=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valence e</a:t>
            </a:r>
            <a:r>
              <a:rPr lang="en-US" baseline="30000" dirty="0" smtClean="0">
                <a:latin typeface="Arial"/>
                <a:cs typeface="Arial"/>
              </a:rPr>
              <a:t>-</a:t>
            </a:r>
          </a:p>
          <a:p>
            <a:pPr marL="1371600" lvl="3" indent="0">
              <a:buNone/>
            </a:pPr>
            <a:r>
              <a:rPr lang="en-US" i="1" dirty="0" smtClean="0">
                <a:latin typeface="Arial"/>
                <a:cs typeface="Arial"/>
              </a:rPr>
              <a:t>(skip the transition metals in groups 3-12)</a:t>
            </a:r>
          </a:p>
          <a:p>
            <a:pPr lvl="2"/>
            <a:r>
              <a:rPr lang="en-US" dirty="0" smtClean="0">
                <a:solidFill>
                  <a:srgbClr val="FF00FF"/>
                </a:solidFill>
                <a:latin typeface="Arial"/>
                <a:cs typeface="Arial"/>
              </a:rPr>
              <a:t>Group 13 </a:t>
            </a:r>
            <a:r>
              <a:rPr lang="en-US" dirty="0" smtClean="0">
                <a:latin typeface="Arial"/>
                <a:cs typeface="Arial"/>
              </a:rPr>
              <a:t>= </a:t>
            </a:r>
            <a:r>
              <a:rPr lang="en-US" dirty="0" smtClean="0">
                <a:solidFill>
                  <a:srgbClr val="FF00FF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latin typeface="Arial"/>
                <a:cs typeface="Arial"/>
              </a:rPr>
              <a:t> valence e</a:t>
            </a:r>
            <a:r>
              <a:rPr lang="en-US" baseline="30000" dirty="0" smtClean="0">
                <a:latin typeface="Arial"/>
                <a:cs typeface="Arial"/>
              </a:rPr>
              <a:t>-</a:t>
            </a:r>
          </a:p>
          <a:p>
            <a:pPr marL="914400" lvl="2" indent="0">
              <a:buNone/>
            </a:pPr>
            <a:r>
              <a:rPr lang="en-US" baseline="30000" dirty="0">
                <a:latin typeface="Arial"/>
                <a:cs typeface="Arial"/>
              </a:rPr>
              <a:t>	</a:t>
            </a:r>
            <a:r>
              <a:rPr lang="en-US" i="1" dirty="0" smtClean="0">
                <a:latin typeface="Arial"/>
                <a:cs typeface="Arial"/>
              </a:rPr>
              <a:t>(etc. until…)</a:t>
            </a:r>
            <a:endParaRPr lang="en-US" baseline="30000" dirty="0" smtClean="0">
              <a:latin typeface="Arial"/>
              <a:cs typeface="Arial"/>
            </a:endParaRPr>
          </a:p>
          <a:p>
            <a:pPr lvl="2"/>
            <a:r>
              <a:rPr lang="en-US" dirty="0" smtClean="0">
                <a:solidFill>
                  <a:srgbClr val="8000FF"/>
                </a:solidFill>
                <a:latin typeface="Arial"/>
                <a:cs typeface="Arial"/>
              </a:rPr>
              <a:t>Group 18 </a:t>
            </a:r>
            <a:r>
              <a:rPr lang="en-US" dirty="0" smtClean="0">
                <a:latin typeface="Arial"/>
                <a:cs typeface="Arial"/>
              </a:rPr>
              <a:t>= </a:t>
            </a:r>
            <a:r>
              <a:rPr lang="en-US" dirty="0" smtClean="0">
                <a:solidFill>
                  <a:srgbClr val="8000FF"/>
                </a:solidFill>
                <a:latin typeface="Arial"/>
                <a:cs typeface="Arial"/>
              </a:rPr>
              <a:t>8</a:t>
            </a:r>
            <a:r>
              <a:rPr lang="en-US" dirty="0" smtClean="0">
                <a:latin typeface="Arial"/>
                <a:cs typeface="Arial"/>
              </a:rPr>
              <a:t> valence e</a:t>
            </a:r>
            <a:r>
              <a:rPr lang="en-US" baseline="30000" dirty="0" smtClean="0">
                <a:latin typeface="Arial"/>
                <a:cs typeface="Arial"/>
              </a:rPr>
              <a:t>-</a:t>
            </a:r>
          </a:p>
          <a:p>
            <a:pPr lvl="3"/>
            <a:r>
              <a:rPr lang="en-US" i="1" dirty="0" smtClean="0">
                <a:latin typeface="Arial"/>
                <a:cs typeface="Arial"/>
              </a:rPr>
              <a:t>With the exception of Helium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Because of this, elements in the same group have similar chemical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22860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8567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  <a:latin typeface="Arial"/>
                <a:cs typeface="Arial"/>
              </a:rPr>
              <a:t>The Periodic Table</a:t>
            </a:r>
            <a:endParaRPr lang="en-US" sz="54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35" y="554569"/>
            <a:ext cx="146795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1 valence e</a:t>
            </a:r>
            <a:r>
              <a:rPr lang="en-US" b="1" baseline="30000" dirty="0" smtClean="0">
                <a:latin typeface="Arial"/>
                <a:cs typeface="Arial"/>
              </a:rPr>
              <a:t>-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787514" y="923901"/>
            <a:ext cx="0" cy="70900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3873" y="966259"/>
            <a:ext cx="146795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2</a:t>
            </a:r>
            <a:r>
              <a:rPr lang="en-US" b="1" dirty="0" smtClean="0">
                <a:latin typeface="Arial"/>
                <a:cs typeface="Arial"/>
              </a:rPr>
              <a:t> valence e</a:t>
            </a:r>
            <a:r>
              <a:rPr lang="en-US" b="1" baseline="30000" dirty="0" smtClean="0">
                <a:latin typeface="Arial"/>
                <a:cs typeface="Arial"/>
              </a:rPr>
              <a:t>-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1227852" y="1335591"/>
            <a:ext cx="0" cy="8216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49568" y="1448238"/>
            <a:ext cx="146795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3</a:t>
            </a:r>
            <a:r>
              <a:rPr lang="en-US" b="1" dirty="0" smtClean="0">
                <a:latin typeface="Arial"/>
                <a:cs typeface="Arial"/>
              </a:rPr>
              <a:t> valence e</a:t>
            </a:r>
            <a:r>
              <a:rPr lang="en-US" b="1" baseline="30000" dirty="0" smtClean="0">
                <a:latin typeface="Arial"/>
                <a:cs typeface="Arial"/>
              </a:rPr>
              <a:t>-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>
            <a:off x="6183547" y="1817570"/>
            <a:ext cx="0" cy="33967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82744" y="1150925"/>
            <a:ext cx="146795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4</a:t>
            </a:r>
            <a:r>
              <a:rPr lang="en-US" b="1" dirty="0" smtClean="0">
                <a:latin typeface="Arial"/>
                <a:cs typeface="Arial"/>
              </a:rPr>
              <a:t> valence e</a:t>
            </a:r>
            <a:r>
              <a:rPr lang="en-US" b="1" baseline="30000" dirty="0" smtClean="0">
                <a:latin typeface="Arial"/>
                <a:cs typeface="Arial"/>
              </a:rPr>
              <a:t>-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6616723" y="1520257"/>
            <a:ext cx="0" cy="6369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33887" y="882531"/>
            <a:ext cx="146795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5</a:t>
            </a:r>
            <a:r>
              <a:rPr lang="en-US" b="1" dirty="0" smtClean="0">
                <a:latin typeface="Arial"/>
                <a:cs typeface="Arial"/>
              </a:rPr>
              <a:t> valence e</a:t>
            </a:r>
            <a:r>
              <a:rPr lang="en-US" b="1" baseline="30000" dirty="0" smtClean="0">
                <a:latin typeface="Arial"/>
                <a:cs typeface="Arial"/>
              </a:rPr>
              <a:t>-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7067866" y="1251863"/>
            <a:ext cx="0" cy="9053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87008" y="596927"/>
            <a:ext cx="146795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6</a:t>
            </a:r>
            <a:r>
              <a:rPr lang="en-US" b="1" dirty="0" smtClean="0">
                <a:latin typeface="Arial"/>
                <a:cs typeface="Arial"/>
              </a:rPr>
              <a:t> valence e</a:t>
            </a:r>
            <a:r>
              <a:rPr lang="en-US" b="1" baseline="30000" dirty="0" smtClean="0">
                <a:latin typeface="Arial"/>
                <a:cs typeface="Arial"/>
              </a:rPr>
              <a:t>-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>
            <a:off x="7520987" y="966259"/>
            <a:ext cx="0" cy="119098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44758" y="369903"/>
            <a:ext cx="146795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7</a:t>
            </a:r>
            <a:r>
              <a:rPr lang="en-US" b="1" dirty="0" smtClean="0">
                <a:latin typeface="Arial"/>
                <a:cs typeface="Arial"/>
              </a:rPr>
              <a:t> valence e</a:t>
            </a:r>
            <a:r>
              <a:rPr lang="en-US" b="1" baseline="30000" dirty="0" smtClean="0">
                <a:latin typeface="Arial"/>
                <a:cs typeface="Arial"/>
              </a:rPr>
              <a:t>-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962028" y="739235"/>
            <a:ext cx="0" cy="14180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89474" y="115378"/>
            <a:ext cx="146795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8</a:t>
            </a:r>
            <a:r>
              <a:rPr lang="en-US" b="1" dirty="0" smtClean="0">
                <a:latin typeface="Arial"/>
                <a:cs typeface="Arial"/>
              </a:rPr>
              <a:t> valence e</a:t>
            </a:r>
            <a:r>
              <a:rPr lang="en-US" b="1" baseline="30000" dirty="0" smtClean="0">
                <a:latin typeface="Arial"/>
                <a:cs typeface="Arial"/>
              </a:rPr>
              <a:t>-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>
            <a:off x="8423453" y="484710"/>
            <a:ext cx="0" cy="11481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84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7" grpId="0" animBg="1"/>
      <p:bldP spid="19" grpId="0" animBg="1"/>
      <p:bldP spid="23" grpId="0" animBg="1"/>
      <p:bldP spid="25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195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4BACC6"/>
                </a:solidFill>
                <a:latin typeface="Arial"/>
                <a:cs typeface="Arial"/>
              </a:rPr>
              <a:t>The Periodic Table</a:t>
            </a:r>
            <a:endParaRPr lang="en-US" sz="5400" b="1" dirty="0">
              <a:solidFill>
                <a:srgbClr val="4BACC6"/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9316" y="1181958"/>
            <a:ext cx="8678752" cy="56760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solidFill>
                  <a:srgbClr val="4BACC6"/>
                </a:solidFill>
                <a:latin typeface="Arial"/>
                <a:cs typeface="Arial"/>
              </a:rPr>
              <a:t>Group Names to Know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Group 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Alkali metals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Most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reactive metals </a:t>
            </a:r>
          </a:p>
          <a:p>
            <a:pPr lvl="3"/>
            <a:r>
              <a:rPr lang="en-US" dirty="0" smtClean="0">
                <a:latin typeface="Arial"/>
                <a:cs typeface="Arial"/>
              </a:rPr>
              <a:t>Note: For</a:t>
            </a:r>
            <a:r>
              <a:rPr lang="en-US" b="1" i="1" dirty="0" smtClean="0">
                <a:solidFill>
                  <a:srgbClr val="4BACC6"/>
                </a:solidFill>
                <a:latin typeface="Arial"/>
                <a:cs typeface="Arial"/>
              </a:rPr>
              <a:t> metals</a:t>
            </a:r>
            <a:r>
              <a:rPr lang="en-US" dirty="0" smtClean="0">
                <a:latin typeface="Arial"/>
                <a:cs typeface="Arial"/>
              </a:rPr>
              <a:t>, reactivity </a:t>
            </a:r>
            <a:r>
              <a:rPr lang="en-US" b="1" i="1" dirty="0" smtClean="0">
                <a:solidFill>
                  <a:srgbClr val="4BACC6"/>
                </a:solidFill>
                <a:latin typeface="Arial"/>
                <a:cs typeface="Arial"/>
              </a:rPr>
              <a:t>increases</a:t>
            </a:r>
            <a:r>
              <a:rPr lang="en-US" dirty="0" smtClean="0">
                <a:latin typeface="Arial"/>
                <a:cs typeface="Arial"/>
              </a:rPr>
              <a:t> as you move </a:t>
            </a:r>
            <a:r>
              <a:rPr lang="en-US" b="1" i="1" dirty="0" smtClean="0">
                <a:solidFill>
                  <a:srgbClr val="4BACC6"/>
                </a:solidFill>
                <a:latin typeface="Arial"/>
                <a:cs typeface="Arial"/>
              </a:rPr>
              <a:t>down</a:t>
            </a:r>
            <a:r>
              <a:rPr lang="en-US" dirty="0" smtClean="0">
                <a:latin typeface="Arial"/>
                <a:cs typeface="Arial"/>
              </a:rPr>
              <a:t> the group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Doesn’t include Hydrogen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Group 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Alkaline earth metals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Group 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3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Rare earth metals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Groups 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3-12 </a:t>
            </a:r>
            <a:r>
              <a:rPr lang="en-US" dirty="0" smtClean="0">
                <a:latin typeface="Arial"/>
                <a:cs typeface="Arial"/>
              </a:rPr>
              <a:t>= 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Transition metals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Group 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17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Halogens</a:t>
            </a:r>
          </a:p>
          <a:p>
            <a:pPr lvl="2"/>
            <a:r>
              <a:rPr lang="en-US" dirty="0">
                <a:latin typeface="Arial"/>
                <a:cs typeface="Arial"/>
              </a:rPr>
              <a:t>Most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reactive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nonmetals 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  <a:p>
            <a:pPr lvl="3"/>
            <a:r>
              <a:rPr lang="en-US" dirty="0">
                <a:latin typeface="Arial"/>
                <a:cs typeface="Arial"/>
              </a:rPr>
              <a:t>Note: For </a:t>
            </a:r>
            <a:r>
              <a:rPr lang="en-US" b="1" i="1" dirty="0" smtClean="0">
                <a:solidFill>
                  <a:srgbClr val="4BACC6"/>
                </a:solidFill>
                <a:latin typeface="Arial"/>
                <a:cs typeface="Arial"/>
              </a:rPr>
              <a:t>nonmetals</a:t>
            </a:r>
            <a:r>
              <a:rPr lang="en-US" dirty="0">
                <a:latin typeface="Arial"/>
                <a:cs typeface="Arial"/>
              </a:rPr>
              <a:t>, reactivity </a:t>
            </a:r>
            <a:r>
              <a:rPr lang="en-US" b="1" i="1" dirty="0" smtClean="0">
                <a:solidFill>
                  <a:schemeClr val="accent5"/>
                </a:solidFill>
                <a:latin typeface="Arial"/>
                <a:cs typeface="Arial"/>
              </a:rPr>
              <a:t>decreases </a:t>
            </a:r>
            <a:r>
              <a:rPr lang="en-US" dirty="0">
                <a:latin typeface="Arial"/>
                <a:cs typeface="Arial"/>
              </a:rPr>
              <a:t>as you move </a:t>
            </a:r>
            <a:r>
              <a:rPr lang="en-US" b="1" i="1" dirty="0">
                <a:solidFill>
                  <a:srgbClr val="4BACC6"/>
                </a:solidFill>
                <a:latin typeface="Arial"/>
                <a:cs typeface="Arial"/>
              </a:rPr>
              <a:t>down </a:t>
            </a:r>
            <a:r>
              <a:rPr lang="en-US" dirty="0">
                <a:latin typeface="Arial"/>
                <a:cs typeface="Arial"/>
              </a:rPr>
              <a:t>the group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Group 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18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Noble Gases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Nonreactive</a:t>
            </a:r>
            <a:r>
              <a:rPr lang="en-US" b="1" dirty="0" smtClean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elements, due to already being chemically </a:t>
            </a:r>
            <a:r>
              <a:rPr lang="en-US" b="1" dirty="0" smtClean="0">
                <a:solidFill>
                  <a:schemeClr val="accent5"/>
                </a:solidFill>
                <a:latin typeface="Arial"/>
                <a:cs typeface="Arial"/>
              </a:rPr>
              <a:t>stable</a:t>
            </a:r>
          </a:p>
        </p:txBody>
      </p:sp>
    </p:spTree>
    <p:extLst>
      <p:ext uri="{BB962C8B-B14F-4D97-AF65-F5344CB8AC3E}">
        <p14:creationId xmlns:p14="http://schemas.microsoft.com/office/powerpoint/2010/main" val="15221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8567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  <a:latin typeface="Arial"/>
                <a:cs typeface="Arial"/>
              </a:rPr>
              <a:t>The Periodic Table</a:t>
            </a:r>
            <a:endParaRPr lang="en-US" sz="54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500" y="554569"/>
            <a:ext cx="1596035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Alkali metals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7518" y="932835"/>
            <a:ext cx="0" cy="12630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9144" y="1049819"/>
            <a:ext cx="249400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Alkaline earth metals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1227858" y="1419151"/>
            <a:ext cx="0" cy="73809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73189" y="1448238"/>
            <a:ext cx="1620719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Boron Group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>
            <a:off x="6183549" y="1817570"/>
            <a:ext cx="0" cy="33967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42176" y="1150925"/>
            <a:ext cx="1749097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Carbon Group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6616725" y="1520257"/>
            <a:ext cx="0" cy="6369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22818" y="882531"/>
            <a:ext cx="189009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Nitrogen Group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7067867" y="1251863"/>
            <a:ext cx="0" cy="9053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27053" y="596927"/>
            <a:ext cx="1787869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Oxygen Group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flipH="1">
            <a:off x="7520987" y="966259"/>
            <a:ext cx="1" cy="119098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66919" y="319767"/>
            <a:ext cx="1223637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Halogens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962028" y="739235"/>
            <a:ext cx="0" cy="14180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51191" y="31818"/>
            <a:ext cx="1544526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Noble gases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>
            <a:off x="8423454" y="401150"/>
            <a:ext cx="0" cy="123175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5816" y="1516753"/>
            <a:ext cx="212205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Rare earth metals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676845" y="1920001"/>
            <a:ext cx="0" cy="13155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 rot="16200000">
            <a:off x="3295437" y="614847"/>
            <a:ext cx="778978" cy="446247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658994" y="2087264"/>
            <a:ext cx="208317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Transition metals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1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7" grpId="0" animBg="1"/>
      <p:bldP spid="19" grpId="0" animBg="1"/>
      <p:bldP spid="23" grpId="0" animBg="1"/>
      <p:bldP spid="25" grpId="0" animBg="1"/>
      <p:bldP spid="27" grpId="0" animBg="1"/>
      <p:bldP spid="22" grpId="0" animBg="1"/>
      <p:bldP spid="6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195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4BACC6"/>
                </a:solidFill>
                <a:latin typeface="Arial"/>
                <a:cs typeface="Arial"/>
              </a:rPr>
              <a:t>The Periodic Table</a:t>
            </a:r>
            <a:endParaRPr lang="en-US" sz="5400" b="1" dirty="0">
              <a:solidFill>
                <a:srgbClr val="4BACC6"/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9316" y="1181958"/>
            <a:ext cx="8678752" cy="5676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solidFill>
                  <a:srgbClr val="4BACC6"/>
                </a:solidFill>
                <a:latin typeface="Arial"/>
                <a:cs typeface="Arial"/>
              </a:rPr>
              <a:t>Periods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sz="2800" dirty="0" smtClean="0">
                <a:latin typeface="Arial"/>
                <a:cs typeface="Arial"/>
              </a:rPr>
              <a:t>The horizontal rows on the periodic table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All elements in the same period have </a:t>
            </a:r>
            <a:r>
              <a:rPr lang="en-US" b="1" i="1" dirty="0" smtClean="0">
                <a:solidFill>
                  <a:srgbClr val="FF00FF"/>
                </a:solidFill>
                <a:latin typeface="Arial"/>
                <a:cs typeface="Arial"/>
              </a:rPr>
              <a:t>the same number of energy levels </a:t>
            </a:r>
            <a:r>
              <a:rPr lang="en-US" dirty="0" smtClean="0">
                <a:latin typeface="Arial"/>
                <a:cs typeface="Arial"/>
              </a:rPr>
              <a:t>in their electron cloud</a:t>
            </a:r>
            <a:endParaRPr lang="en-US" b="1" i="1" dirty="0" smtClean="0">
              <a:latin typeface="Arial"/>
              <a:cs typeface="Arial"/>
            </a:endParaRPr>
          </a:p>
          <a:p>
            <a:pPr lvl="2"/>
            <a:r>
              <a:rPr lang="en-US" i="1" u="sng" dirty="0" smtClean="0">
                <a:latin typeface="Arial"/>
                <a:cs typeface="Arial"/>
              </a:rPr>
              <a:t>Remember</a:t>
            </a:r>
            <a:r>
              <a:rPr lang="en-US" i="1" dirty="0" smtClean="0">
                <a:latin typeface="Arial"/>
                <a:cs typeface="Arial"/>
              </a:rPr>
              <a:t>: All atoms have a nucleus with p</a:t>
            </a:r>
            <a:r>
              <a:rPr lang="en-US" i="1" baseline="30000" dirty="0">
                <a:latin typeface="Arial"/>
                <a:cs typeface="Arial"/>
              </a:rPr>
              <a:t>+</a:t>
            </a:r>
            <a:r>
              <a:rPr lang="en-US" i="1" dirty="0" smtClean="0">
                <a:latin typeface="Arial"/>
                <a:cs typeface="Arial"/>
              </a:rPr>
              <a:t> and n</a:t>
            </a:r>
            <a:r>
              <a:rPr lang="en-US" i="1" baseline="30000" dirty="0" smtClean="0">
                <a:latin typeface="Arial"/>
                <a:cs typeface="Arial"/>
              </a:rPr>
              <a:t>0</a:t>
            </a:r>
            <a:r>
              <a:rPr lang="en-US" i="1" dirty="0" smtClean="0">
                <a:latin typeface="Arial"/>
                <a:cs typeface="Arial"/>
              </a:rPr>
              <a:t> surrounded by an electron cloud with e</a:t>
            </a:r>
            <a:r>
              <a:rPr lang="en-US" i="1" baseline="30000" dirty="0" smtClean="0">
                <a:latin typeface="Arial"/>
                <a:cs typeface="Arial"/>
              </a:rPr>
              <a:t>-</a:t>
            </a:r>
            <a:r>
              <a:rPr lang="en-US" i="1" dirty="0" smtClean="0">
                <a:latin typeface="Arial"/>
                <a:cs typeface="Arial"/>
              </a:rPr>
              <a:t>.</a:t>
            </a: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Electron clouds are broken down into </a:t>
            </a:r>
            <a:r>
              <a:rPr lang="en-US" b="1" i="1" dirty="0" smtClean="0">
                <a:solidFill>
                  <a:srgbClr val="FF00FF"/>
                </a:solidFill>
                <a:latin typeface="Arial"/>
                <a:cs typeface="Arial"/>
              </a:rPr>
              <a:t>shells</a:t>
            </a:r>
            <a:r>
              <a:rPr lang="en-US" dirty="0" smtClean="0">
                <a:latin typeface="Arial"/>
                <a:cs typeface="Arial"/>
              </a:rPr>
              <a:t> or </a:t>
            </a:r>
            <a:r>
              <a:rPr lang="en-US" b="1" i="1" dirty="0" smtClean="0">
                <a:solidFill>
                  <a:srgbClr val="FF00FF"/>
                </a:solidFill>
                <a:latin typeface="Arial"/>
                <a:cs typeface="Arial"/>
              </a:rPr>
              <a:t>energy levels</a:t>
            </a:r>
            <a:r>
              <a:rPr lang="en-US" dirty="0" smtClean="0">
                <a:latin typeface="Arial"/>
                <a:cs typeface="Arial"/>
              </a:rPr>
              <a:t>, that each hold a certain number of e</a:t>
            </a:r>
            <a:r>
              <a:rPr lang="en-US" baseline="30000" dirty="0" smtClean="0">
                <a:latin typeface="Arial"/>
                <a:cs typeface="Arial"/>
              </a:rPr>
              <a:t>-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Level 1 </a:t>
            </a:r>
            <a:r>
              <a:rPr lang="en-US" dirty="0" smtClean="0">
                <a:latin typeface="Arial"/>
                <a:cs typeface="Arial"/>
              </a:rPr>
              <a:t>(closest to the nucleus): holds a max of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2 e</a:t>
            </a:r>
            <a:r>
              <a:rPr lang="en-US" b="1" baseline="30000" dirty="0" smtClean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lang="en-US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lvl="2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Level 2</a:t>
            </a:r>
            <a:r>
              <a:rPr lang="en-US" dirty="0" smtClean="0">
                <a:latin typeface="Arial"/>
                <a:cs typeface="Arial"/>
              </a:rPr>
              <a:t>: holds up to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8 e</a:t>
            </a:r>
            <a:r>
              <a:rPr lang="en-US" b="1" baseline="30000" dirty="0" smtClean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lang="en-US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lvl="2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Level 3</a:t>
            </a:r>
            <a:r>
              <a:rPr lang="en-US" dirty="0" smtClean="0">
                <a:latin typeface="Arial"/>
                <a:cs typeface="Arial"/>
              </a:rPr>
              <a:t>: holds up to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8 e</a:t>
            </a:r>
            <a:r>
              <a:rPr lang="en-US" b="1" baseline="30000" dirty="0" smtClean="0">
                <a:solidFill>
                  <a:srgbClr val="0000FF"/>
                </a:solidFill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(for our purposes)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Level 4</a:t>
            </a:r>
            <a:r>
              <a:rPr lang="en-US" dirty="0" smtClean="0">
                <a:latin typeface="Arial"/>
                <a:cs typeface="Arial"/>
              </a:rPr>
              <a:t>: holds up to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18 e</a:t>
            </a:r>
            <a:r>
              <a:rPr lang="en-US" b="1" baseline="30000" dirty="0" smtClean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(for our purposes)</a:t>
            </a:r>
            <a:endParaRPr lang="en-US" dirty="0" smtClean="0">
              <a:latin typeface="Arial"/>
              <a:cs typeface="Arial"/>
            </a:endParaRPr>
          </a:p>
          <a:p>
            <a:pPr lvl="2"/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022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8567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  <a:latin typeface="Arial"/>
                <a:cs typeface="Arial"/>
              </a:rPr>
              <a:t>The Periodic Table</a:t>
            </a:r>
            <a:endParaRPr lang="en-US" sz="54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977217" y="1922439"/>
            <a:ext cx="223091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21996" y="1922439"/>
            <a:ext cx="331626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29293" y="2256494"/>
            <a:ext cx="185689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2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smtClean="0">
                <a:latin typeface="Arial"/>
                <a:cs typeface="Arial"/>
              </a:rPr>
              <a:t>energy levels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463796" y="2444171"/>
            <a:ext cx="168233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86185" y="2444171"/>
            <a:ext cx="9789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46131" y="2761514"/>
            <a:ext cx="184005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3 energy levels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463796" y="2949191"/>
            <a:ext cx="168233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986185" y="2949191"/>
            <a:ext cx="9789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146132" y="3290932"/>
            <a:ext cx="184005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4 energy levels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41164" y="3812664"/>
            <a:ext cx="184005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5</a:t>
            </a:r>
            <a:r>
              <a:rPr lang="en-US" b="1" dirty="0" smtClean="0">
                <a:latin typeface="Arial"/>
                <a:cs typeface="Arial"/>
              </a:rPr>
              <a:t> energy levels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29293" y="4284698"/>
            <a:ext cx="184005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6</a:t>
            </a:r>
            <a:r>
              <a:rPr lang="en-US" b="1" dirty="0" smtClean="0">
                <a:latin typeface="Arial"/>
                <a:cs typeface="Arial"/>
              </a:rPr>
              <a:t> energy levels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48151" y="4847140"/>
            <a:ext cx="184005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7</a:t>
            </a:r>
            <a:r>
              <a:rPr lang="en-US" b="1" dirty="0" smtClean="0">
                <a:latin typeface="Arial"/>
                <a:cs typeface="Arial"/>
              </a:rPr>
              <a:t> energy levels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9293" y="1734762"/>
            <a:ext cx="1858911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1 energy level         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87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38" grpId="0" animBg="1"/>
      <p:bldP spid="50" grpId="0" animBg="1"/>
      <p:bldP spid="53" grpId="0" animBg="1"/>
      <p:bldP spid="5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272"/>
            <a:ext cx="9144000" cy="155417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4BACC6"/>
                </a:solidFill>
                <a:latin typeface="Arial"/>
                <a:cs typeface="Arial"/>
              </a:rPr>
              <a:t>Atomic Structure and the Periodic Table</a:t>
            </a:r>
            <a:endParaRPr lang="en-US" sz="5400" b="1" dirty="0">
              <a:solidFill>
                <a:srgbClr val="4BACC6"/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9316" y="1654445"/>
            <a:ext cx="8678752" cy="1069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2800" i="1" dirty="0" smtClean="0">
                <a:latin typeface="Arial"/>
                <a:cs typeface="Arial"/>
              </a:rPr>
              <a:t>An element’s location on the periodic table informs us about its atomic structure.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9316" y="2623712"/>
            <a:ext cx="5134273" cy="3910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u="sng" dirty="0" smtClean="0">
                <a:latin typeface="Arial"/>
                <a:cs typeface="Arial"/>
              </a:rPr>
              <a:t>Example #1</a:t>
            </a:r>
            <a:r>
              <a:rPr lang="en-US" dirty="0" smtClean="0">
                <a:latin typeface="Arial"/>
                <a:cs typeface="Arial"/>
              </a:rPr>
              <a:t>: Magnesium</a:t>
            </a:r>
          </a:p>
          <a:p>
            <a:pPr marL="971550" lvl="1" indent="-457200"/>
            <a:r>
              <a:rPr lang="en-US" dirty="0" smtClean="0">
                <a:latin typeface="Arial"/>
                <a:cs typeface="Arial"/>
              </a:rPr>
              <a:t>Group 2 </a:t>
            </a:r>
          </a:p>
          <a:p>
            <a:pPr marL="1371600" lvl="2" indent="-457200"/>
            <a:r>
              <a:rPr lang="en-US" i="1" dirty="0" smtClean="0">
                <a:latin typeface="Arial"/>
                <a:cs typeface="Arial"/>
              </a:rPr>
              <a:t>Therefore 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2 valence electrons</a:t>
            </a:r>
            <a:endParaRPr lang="en-US" b="1" i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71550" lvl="1" indent="-457200"/>
            <a:r>
              <a:rPr lang="en-US" dirty="0" smtClean="0">
                <a:latin typeface="Arial"/>
                <a:cs typeface="Arial"/>
              </a:rPr>
              <a:t>Period 3</a:t>
            </a:r>
          </a:p>
          <a:p>
            <a:pPr marL="1371600" lvl="2" indent="-457200"/>
            <a:r>
              <a:rPr lang="en-US" i="1" dirty="0" smtClean="0">
                <a:latin typeface="Arial"/>
                <a:cs typeface="Arial"/>
              </a:rPr>
              <a:t>Therefore </a:t>
            </a:r>
            <a:r>
              <a:rPr lang="en-US" b="1" i="1" dirty="0" smtClean="0">
                <a:latin typeface="Arial"/>
                <a:cs typeface="Arial"/>
              </a:rPr>
              <a:t>3 energy levels</a:t>
            </a:r>
          </a:p>
        </p:txBody>
      </p:sp>
    </p:spTree>
    <p:extLst>
      <p:ext uri="{BB962C8B-B14F-4D97-AF65-F5344CB8AC3E}">
        <p14:creationId xmlns:p14="http://schemas.microsoft.com/office/powerpoint/2010/main" val="42909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822</Words>
  <Application>Microsoft Macintosh PowerPoint</Application>
  <PresentationFormat>On-screen Show (4:3)</PresentationFormat>
  <Paragraphs>118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Mangal</vt:lpstr>
      <vt:lpstr>Arial</vt:lpstr>
      <vt:lpstr>Office Theme</vt:lpstr>
      <vt:lpstr>PowerPoint Presentation</vt:lpstr>
      <vt:lpstr>The Periodic Table</vt:lpstr>
      <vt:lpstr>The Periodic Table</vt:lpstr>
      <vt:lpstr>The Periodic Table</vt:lpstr>
      <vt:lpstr>The Periodic Table</vt:lpstr>
      <vt:lpstr>The Periodic Table</vt:lpstr>
      <vt:lpstr>The Periodic Table</vt:lpstr>
      <vt:lpstr>The Periodic Table</vt:lpstr>
      <vt:lpstr>Atomic Structure and the Periodic Table</vt:lpstr>
      <vt:lpstr>Classification of Elements</vt:lpstr>
      <vt:lpstr>Classification of Elements</vt:lpstr>
      <vt:lpstr>Classification of Elements</vt:lpstr>
      <vt:lpstr>Bohr Model Drawings</vt:lpstr>
      <vt:lpstr>How to Draw:</vt:lpstr>
      <vt:lpstr>Bohr Model Example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Reactions</dc:title>
  <dc:creator>Rebecca Joyner</dc:creator>
  <cp:lastModifiedBy>Rebecca Joyner</cp:lastModifiedBy>
  <cp:revision>103</cp:revision>
  <dcterms:created xsi:type="dcterms:W3CDTF">2017-04-10T13:29:41Z</dcterms:created>
  <dcterms:modified xsi:type="dcterms:W3CDTF">2017-07-17T00:34:59Z</dcterms:modified>
</cp:coreProperties>
</file>